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8" r:id="rId3"/>
    <p:sldId id="268" r:id="rId4"/>
    <p:sldId id="269" r:id="rId5"/>
    <p:sldId id="270" r:id="rId6"/>
    <p:sldId id="271" r:id="rId7"/>
    <p:sldId id="273" r:id="rId8"/>
    <p:sldId id="288" r:id="rId9"/>
    <p:sldId id="272" r:id="rId10"/>
    <p:sldId id="278" r:id="rId11"/>
    <p:sldId id="285" r:id="rId12"/>
    <p:sldId id="279" r:id="rId13"/>
    <p:sldId id="284" r:id="rId14"/>
    <p:sldId id="274" r:id="rId15"/>
    <p:sldId id="281" r:id="rId16"/>
    <p:sldId id="282" r:id="rId17"/>
    <p:sldId id="283" r:id="rId18"/>
    <p:sldId id="280" r:id="rId19"/>
    <p:sldId id="275" r:id="rId20"/>
    <p:sldId id="266" r:id="rId21"/>
    <p:sldId id="276"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Tahoma" panose="020B0604030504040204" pitchFamily="34" charset="0"/>
      <p:regular r:id="rId28"/>
      <p:bold r:id="rId29"/>
    </p:embeddedFont>
  </p:embeddedFontLst>
  <p:custDataLst>
    <p:tags r:id="rId3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46">
          <p15:clr>
            <a:srgbClr val="A4A3A4"/>
          </p15:clr>
        </p15:guide>
        <p15:guide id="2" pos="20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US5JmyDNww+MeVt8x0Rf1YGsH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A3EDFF"/>
    <a:srgbClr val="DBEDF3"/>
    <a:srgbClr val="89C657"/>
    <a:srgbClr val="D3E4B7"/>
    <a:srgbClr val="F94755"/>
    <a:srgbClr val="E53C2A"/>
    <a:srgbClr val="F8AE0B"/>
    <a:srgbClr val="FA8801"/>
    <a:srgbClr val="70BD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34" autoAdjust="0"/>
    <p:restoredTop sz="62924" autoAdjust="0"/>
  </p:normalViewPr>
  <p:slideViewPr>
    <p:cSldViewPr snapToGrid="0">
      <p:cViewPr varScale="1">
        <p:scale>
          <a:sx n="68" d="100"/>
          <a:sy n="68" d="100"/>
        </p:scale>
        <p:origin x="2700" y="66"/>
      </p:cViewPr>
      <p:guideLst>
        <p:guide orient="horz" pos="646"/>
        <p:guide pos="201"/>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ags" Target="tags/tag1.xml"/><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Kari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Ask – Click Yes/No icons – Who here has ever done consulting work?</a:t>
            </a:r>
            <a:endParaRPr dirty="0"/>
          </a:p>
        </p:txBody>
      </p:sp>
      <p:sp>
        <p:nvSpPr>
          <p:cNvPr id="83" name="Google Shape;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bbb494ae4d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bbb494ae4d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2700" marR="12700" rtl="0">
              <a:spcBef>
                <a:spcPts val="2000"/>
              </a:spcBef>
              <a:spcAft>
                <a:spcPts val="600"/>
              </a:spcAft>
            </a:pPr>
            <a:r>
              <a:rPr lang="en-US" sz="1800" b="0" i="0" u="none" strike="noStrike" dirty="0">
                <a:solidFill>
                  <a:srgbClr val="000000"/>
                </a:solidFill>
                <a:effectLst/>
                <a:latin typeface="Arial" panose="020B0604020202020204" pitchFamily="34" charset="0"/>
              </a:rPr>
              <a:t>Jenn</a:t>
            </a:r>
          </a:p>
          <a:p>
            <a:pPr marL="12700" marR="12700" rtl="0">
              <a:spcBef>
                <a:spcPts val="2000"/>
              </a:spcBef>
              <a:spcAft>
                <a:spcPts val="600"/>
              </a:spcAft>
            </a:pPr>
            <a:r>
              <a:rPr lang="en-US" sz="1800" b="1" i="0" u="sng" strike="noStrike" dirty="0">
                <a:solidFill>
                  <a:srgbClr val="000000"/>
                </a:solidFill>
                <a:effectLst/>
                <a:latin typeface="Arial" panose="020B0604020202020204" pitchFamily="34" charset="0"/>
              </a:rPr>
              <a:t>Taxes</a:t>
            </a:r>
            <a:endParaRPr lang="en-US" b="1" u="sng" dirty="0">
              <a:effectLst/>
            </a:endParaRPr>
          </a:p>
          <a:p>
            <a:pPr marL="12700" marR="12700" rtl="0">
              <a:spcBef>
                <a:spcPts val="0"/>
              </a:spcBef>
              <a:spcAft>
                <a:spcPts val="0"/>
              </a:spcAft>
            </a:pPr>
            <a:r>
              <a:rPr lang="en-US" sz="1800" b="0" i="0" u="none" strike="noStrike" dirty="0">
                <a:solidFill>
                  <a:srgbClr val="000000"/>
                </a:solidFill>
                <a:effectLst/>
                <a:latin typeface="Arial" panose="020B0604020202020204" pitchFamily="34" charset="0"/>
              </a:rPr>
              <a:t>No matter what type of organization you are, tax payments are required.</a:t>
            </a:r>
            <a:endParaRPr lang="en-US" b="0" dirty="0">
              <a:effectLst/>
            </a:endParaRPr>
          </a:p>
          <a:p>
            <a:pPr marL="12700" marR="12700" rtl="0">
              <a:spcBef>
                <a:spcPts val="0"/>
              </a:spcBef>
              <a:spcAft>
                <a:spcPts val="0"/>
              </a:spcAft>
            </a:pPr>
            <a:r>
              <a:rPr lang="en-US" sz="1800" b="0" i="0" u="none" strike="noStrike" dirty="0">
                <a:solidFill>
                  <a:srgbClr val="000000"/>
                </a:solidFill>
                <a:effectLst/>
                <a:latin typeface="Arial" panose="020B0604020202020204" pitchFamily="34" charset="0"/>
              </a:rPr>
              <a:t> </a:t>
            </a:r>
            <a:endParaRPr lang="en-US" b="0" dirty="0">
              <a:effectLst/>
            </a:endParaRPr>
          </a:p>
          <a:p>
            <a:pPr marR="127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When you are a W2 employee, the company you work for is sending in FICA (Federal Insurance Contributions Act) which pays for Medicare, Social Security, disability, and unemployment on your behalf to the IRS. In addition, the company you work for pays for roughly half of FICA as the “employer” and you pay half as the “employee”. Also, the employer makes regular FICA payments to the IRS throughout the year. The IRS wants their share as soon as it is earned.</a:t>
            </a:r>
          </a:p>
          <a:p>
            <a:pPr marR="12700"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marR="127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When you are self-employed, it is </a:t>
            </a:r>
            <a:r>
              <a:rPr lang="en-US" sz="1800" b="1" i="0" u="sng" strike="noStrike" dirty="0">
                <a:solidFill>
                  <a:srgbClr val="000000"/>
                </a:solidFill>
                <a:effectLst/>
                <a:latin typeface="Arial" panose="020B0604020202020204" pitchFamily="34" charset="0"/>
              </a:rPr>
              <a:t>your</a:t>
            </a:r>
            <a:r>
              <a:rPr lang="en-US" sz="1800" b="0" i="0" u="none" strike="noStrike" dirty="0">
                <a:solidFill>
                  <a:srgbClr val="000000"/>
                </a:solidFill>
                <a:effectLst/>
                <a:latin typeface="Arial" panose="020B0604020202020204" pitchFamily="34" charset="0"/>
              </a:rPr>
              <a:t> responsibility to send in those taxes to the IRS so you will need to establish yourself with the IRS. Not only that, but you will have to pay both the employee AND the employer portions. This add up to an estimate of $.32 cents of every dollar. Add to this the fact that you should make payments to the IRS throughout the year to avoid any penalties. Why? Well, now that you are your own “employer”, it is now your responsibility to pay the IRS as soon as you earn your money so they can get their cut. Luckily, the IRS isn’t totally heartless – they allow you make quarterly installments.</a:t>
            </a:r>
          </a:p>
          <a:p>
            <a:pPr marL="12700" marR="12700" rtl="0">
              <a:spcBef>
                <a:spcPts val="0"/>
              </a:spcBef>
              <a:spcAft>
                <a:spcPts val="0"/>
              </a:spcAft>
            </a:pPr>
            <a:r>
              <a:rPr lang="en-US" sz="1800" b="0" i="0" u="none" strike="noStrike" dirty="0">
                <a:solidFill>
                  <a:srgbClr val="000000"/>
                </a:solidFill>
                <a:effectLst/>
                <a:latin typeface="Arial" panose="020B0604020202020204" pitchFamily="34" charset="0"/>
              </a:rPr>
              <a:t> </a:t>
            </a:r>
            <a:endParaRPr lang="en-US" b="0" dirty="0">
              <a:effectLst/>
            </a:endParaRPr>
          </a:p>
          <a:p>
            <a:pPr marR="127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We recommend taking 30% from every check and putting it into your business savings account. Use this to pay taxes. You will need to talk w/your accountant on specific details. (Jenn actually recommends 35%-40% to allow for any unexpected issues. If there are no unexpected issues, then you have the beginning of a nice vacation fund!)</a:t>
            </a:r>
          </a:p>
          <a:p>
            <a:pPr marL="12700" marR="12700" rtl="0">
              <a:spcBef>
                <a:spcPts val="0"/>
              </a:spcBef>
              <a:spcAft>
                <a:spcPts val="0"/>
              </a:spcAft>
            </a:pPr>
            <a:r>
              <a:rPr lang="en-US" sz="1800" b="0" i="0" u="none" strike="noStrike" dirty="0">
                <a:solidFill>
                  <a:srgbClr val="000000"/>
                </a:solidFill>
                <a:effectLst/>
                <a:latin typeface="Arial" panose="020B0604020202020204" pitchFamily="34" charset="0"/>
              </a:rPr>
              <a:t> </a:t>
            </a:r>
            <a:endParaRPr lang="en-US" b="0" dirty="0">
              <a:effectLst/>
            </a:endParaRPr>
          </a:p>
          <a:p>
            <a:pPr marR="127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(Kari) LLC taxed as passthrough – I had to sign up w/EFTPS so I could electronically send the IRS quarterly payments on the amount of money I projected I would make (sales – expenses) for the year.</a:t>
            </a:r>
          </a:p>
          <a:p>
            <a:pPr marR="12700"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12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(Kari) I also have heard from some who just use their business credit card or bank account to rely on categorization of expenses and hand that to their accountant. (Notice that an actual “accountant” is in this scenario!)</a:t>
            </a:r>
          </a:p>
          <a:p>
            <a:pPr rtl="0" fontAlgn="base">
              <a:spcBef>
                <a:spcPts val="0"/>
              </a:spcBef>
              <a:spcAft>
                <a:spcPts val="120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12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(Jenn) I second using EFTPS – it’s quick, it’s easy, and you can set up your payments in advance. For example, let’s say the September 15</a:t>
            </a:r>
            <a:r>
              <a:rPr lang="en-US" sz="1800" b="0" i="0" u="none" strike="noStrike" baseline="30000" dirty="0">
                <a:solidFill>
                  <a:srgbClr val="000000"/>
                </a:solidFill>
                <a:effectLst/>
                <a:latin typeface="Arial" panose="020B0604020202020204" pitchFamily="34" charset="0"/>
              </a:rPr>
              <a:t>th</a:t>
            </a:r>
            <a:r>
              <a:rPr lang="en-US" sz="1800" b="0" i="0" u="none" strike="noStrike" dirty="0">
                <a:solidFill>
                  <a:srgbClr val="000000"/>
                </a:solidFill>
                <a:effectLst/>
                <a:latin typeface="Arial" panose="020B0604020202020204" pitchFamily="34" charset="0"/>
              </a:rPr>
              <a:t> payment date is during your vacation and you flat out refuse to take your laptop with you (good for you!). That’s ok, you can either pay early or set up the payment to draft from your bank account on the day of.</a:t>
            </a:r>
          </a:p>
          <a:p>
            <a:pPr rtl="0" fontAlgn="base">
              <a:spcBef>
                <a:spcPts val="0"/>
              </a:spcBef>
              <a:spcAft>
                <a:spcPts val="120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marL="0" indent="0" rtl="0" fontAlgn="base">
              <a:spcBef>
                <a:spcPts val="0"/>
              </a:spcBef>
              <a:spcAft>
                <a:spcPts val="0"/>
              </a:spcAft>
              <a:buFont typeface="Arial" panose="020B0604020202020204" pitchFamily="34" charset="0"/>
              <a:buNone/>
            </a:pPr>
            <a:r>
              <a:rPr lang="en-US" sz="1200" b="1" i="0" u="sng" strike="noStrike" dirty="0">
                <a:solidFill>
                  <a:srgbClr val="000000"/>
                </a:solidFill>
                <a:effectLst/>
                <a:latin typeface="Arial" panose="020B0604020202020204" pitchFamily="34" charset="0"/>
              </a:rPr>
              <a:t>Get an IRS EIN/TIN # </a:t>
            </a:r>
          </a:p>
          <a:p>
            <a:pPr marL="457200" lvl="2"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Here’s why you NEED this… (and, it’s free!)</a:t>
            </a:r>
          </a:p>
          <a:p>
            <a:pPr marL="457200" lvl="2" rtl="0" fontAlgn="base">
              <a:spcBef>
                <a:spcPts val="0"/>
              </a:spcBef>
              <a:spcAft>
                <a:spcPts val="0"/>
              </a:spcAft>
              <a:buFont typeface="Arial" panose="020B0604020202020204" pitchFamily="34" charset="0"/>
              <a:buChar char="•"/>
            </a:pPr>
            <a:endParaRPr lang="en-US" sz="1200" b="0" i="0" u="none" strike="noStrike" dirty="0">
              <a:solidFill>
                <a:srgbClr val="000000"/>
              </a:solidFill>
              <a:effectLst/>
              <a:latin typeface="Arial" panose="020B0604020202020204" pitchFamily="34" charset="0"/>
            </a:endParaRPr>
          </a:p>
          <a:p>
            <a:pPr marL="457200" lvl="2"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As a consultant or contractor, you will fill out a LOT of W-9’s and these require your social security number. </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However, you don’t want your SSN all over the place. An EIN/TIN protects your SSN because you use the EIN/TIN in place of your SSN. </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When you pay taxes, you use the EIN/TIN and the IRS matches up your EIN/TIN with your SSN on their end. So, as a taxpayer, you’re protected.</a:t>
            </a:r>
          </a:p>
          <a:p>
            <a:pPr marL="457200" lvl="2" rtl="0" fontAlgn="base">
              <a:spcBef>
                <a:spcPts val="0"/>
              </a:spcBef>
              <a:spcAft>
                <a:spcPts val="0"/>
              </a:spcAft>
              <a:buFont typeface="Arial" panose="020B0604020202020204" pitchFamily="34" charset="0"/>
              <a:buChar char="•"/>
            </a:pPr>
            <a:endParaRPr lang="en-US" sz="1200" b="0" i="0" u="none" strike="noStrike" dirty="0">
              <a:solidFill>
                <a:srgbClr val="000000"/>
              </a:solidFill>
              <a:effectLst/>
              <a:latin typeface="Arial" panose="020B0604020202020204" pitchFamily="34" charset="0"/>
            </a:endParaRPr>
          </a:p>
          <a:p>
            <a:pPr marL="12700" marR="25400" rtl="0">
              <a:spcBef>
                <a:spcPts val="0"/>
              </a:spcBef>
              <a:spcAft>
                <a:spcPts val="1000"/>
              </a:spcAft>
            </a:pPr>
            <a:r>
              <a:rPr lang="en-US" sz="1200" b="0" i="0" u="none" strike="noStrike" dirty="0">
                <a:solidFill>
                  <a:srgbClr val="222222"/>
                </a:solidFill>
                <a:effectLst/>
                <a:latin typeface="Arial" panose="020B0604020202020204" pitchFamily="34" charset="0"/>
              </a:rPr>
              <a:t>With the flexing of income, it's MUCH easier to be an LLC than an S Corp (certainly, the tax prep is easier: Form 1040, Schedule C, Schedule SE).</a:t>
            </a:r>
          </a:p>
          <a:p>
            <a:pPr marL="12700" marR="25400" rtl="0">
              <a:spcBef>
                <a:spcPts val="0"/>
              </a:spcBef>
              <a:spcAft>
                <a:spcPts val="1000"/>
              </a:spcAft>
            </a:pPr>
            <a:r>
              <a:rPr lang="en-US" sz="1200" b="0" i="0" u="none" strike="noStrike" dirty="0">
                <a:solidFill>
                  <a:srgbClr val="222222"/>
                </a:solidFill>
                <a:effectLst/>
                <a:latin typeface="Arial" panose="020B0604020202020204" pitchFamily="34" charset="0"/>
              </a:rPr>
              <a:t>The IRS has a set of guidelines called "Safe Harbor" that is specifically designed for LLCs and individuals but doesn't help S Corps at all. </a:t>
            </a:r>
          </a:p>
        </p:txBody>
      </p:sp>
      <p:sp>
        <p:nvSpPr>
          <p:cNvPr id="228" name="Google Shape;228;gbbb494ae4d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85201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bbb494ae4d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bbb494ae4d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base" latinLnBrk="0" hangingPunct="1">
              <a:lnSpc>
                <a:spcPct val="100000"/>
              </a:lnSpc>
              <a:spcBef>
                <a:spcPts val="0"/>
              </a:spcBef>
              <a:spcAft>
                <a:spcPts val="1200"/>
              </a:spcAft>
              <a:buClr>
                <a:srgbClr val="000000"/>
              </a:buClr>
              <a:buSzPts val="1400"/>
              <a:buFont typeface="Arial" panose="020B0604020202020204" pitchFamily="34" charset="0"/>
              <a:buNone/>
              <a:tabLst/>
              <a:defRPr/>
            </a:pPr>
            <a:r>
              <a:rPr lang="en-US" sz="1800" b="0" i="0" u="none" strike="noStrike" dirty="0">
                <a:solidFill>
                  <a:srgbClr val="000000"/>
                </a:solidFill>
                <a:effectLst/>
                <a:latin typeface="Arial" panose="020B0604020202020204" pitchFamily="34" charset="0"/>
              </a:rPr>
              <a:t>Jenn</a:t>
            </a:r>
          </a:p>
          <a:p>
            <a:pPr marL="0" marR="0" lvl="0" indent="0" algn="l" defTabSz="914400" rtl="0" eaLnBrk="1" fontAlgn="base" latinLnBrk="0" hangingPunct="1">
              <a:lnSpc>
                <a:spcPct val="100000"/>
              </a:lnSpc>
              <a:spcBef>
                <a:spcPts val="0"/>
              </a:spcBef>
              <a:spcAft>
                <a:spcPts val="1200"/>
              </a:spcAft>
              <a:buClr>
                <a:srgbClr val="000000"/>
              </a:buClr>
              <a:buSzPts val="1400"/>
              <a:buFont typeface="Arial" panose="020B0604020202020204" pitchFamily="34" charset="0"/>
              <a:buNone/>
              <a:tabLst/>
              <a:defRPr/>
            </a:pPr>
            <a:endParaRPr lang="en-US" sz="1800" b="0" i="0" u="none" strike="noStrike" dirty="0">
              <a:solidFill>
                <a:srgbClr val="000000"/>
              </a:solidFill>
              <a:effectLst/>
              <a:latin typeface="Arial" panose="020B0604020202020204" pitchFamily="34" charset="0"/>
            </a:endParaRPr>
          </a:p>
          <a:p>
            <a:pPr marL="0" marR="0" lvl="0" indent="0" algn="l" defTabSz="914400" rtl="0" eaLnBrk="1" fontAlgn="base" latinLnBrk="0" hangingPunct="1">
              <a:lnSpc>
                <a:spcPct val="100000"/>
              </a:lnSpc>
              <a:spcBef>
                <a:spcPts val="0"/>
              </a:spcBef>
              <a:spcAft>
                <a:spcPts val="1200"/>
              </a:spcAft>
              <a:buClr>
                <a:srgbClr val="000000"/>
              </a:buClr>
              <a:buSzPts val="1400"/>
              <a:buFont typeface="Arial" panose="020B0604020202020204" pitchFamily="34" charset="0"/>
              <a:buNone/>
              <a:tabLst/>
              <a:defRPr/>
            </a:pPr>
            <a:r>
              <a:rPr lang="en-US" sz="1800" b="0" i="0" u="none" strike="noStrike" dirty="0">
                <a:solidFill>
                  <a:srgbClr val="000000"/>
                </a:solidFill>
                <a:effectLst/>
                <a:latin typeface="Arial" panose="020B0604020202020204" pitchFamily="34" charset="0"/>
              </a:rPr>
              <a:t>We recommend taking 30% from every check and putting it into your business savings account. Use this to pay taxes. You will need to talk w/your accountant on specific details. </a:t>
            </a:r>
          </a:p>
          <a:p>
            <a:pPr marL="0" marR="0" lvl="0" indent="0" algn="l" defTabSz="914400" rtl="0" eaLnBrk="1" fontAlgn="base" latinLnBrk="0" hangingPunct="1">
              <a:lnSpc>
                <a:spcPct val="100000"/>
              </a:lnSpc>
              <a:spcBef>
                <a:spcPts val="0"/>
              </a:spcBef>
              <a:spcAft>
                <a:spcPts val="1200"/>
              </a:spcAft>
              <a:buClr>
                <a:srgbClr val="000000"/>
              </a:buClr>
              <a:buSzPts val="1400"/>
              <a:buFont typeface="Arial" panose="020B0604020202020204" pitchFamily="34" charset="0"/>
              <a:buNone/>
              <a:tabLst/>
              <a:defRPr/>
            </a:pPr>
            <a:endParaRPr lang="en-US" sz="1800" b="0" i="0" u="none" strike="noStrike" dirty="0">
              <a:solidFill>
                <a:srgbClr val="000000"/>
              </a:solidFill>
              <a:effectLst/>
              <a:latin typeface="Arial" panose="020B0604020202020204" pitchFamily="34" charset="0"/>
            </a:endParaRPr>
          </a:p>
          <a:p>
            <a:pPr marL="0" marR="0" lvl="0" indent="0" algn="l" defTabSz="914400" rtl="0" eaLnBrk="1" fontAlgn="base" latinLnBrk="0" hangingPunct="1">
              <a:lnSpc>
                <a:spcPct val="100000"/>
              </a:lnSpc>
              <a:spcBef>
                <a:spcPts val="0"/>
              </a:spcBef>
              <a:spcAft>
                <a:spcPts val="1200"/>
              </a:spcAft>
              <a:buClr>
                <a:srgbClr val="000000"/>
              </a:buClr>
              <a:buSzPts val="1400"/>
              <a:buFont typeface="Arial" panose="020B0604020202020204" pitchFamily="34" charset="0"/>
              <a:buNone/>
              <a:tabLst/>
              <a:defRPr/>
            </a:pPr>
            <a:r>
              <a:rPr lang="en-US" sz="1800" b="0" i="0" u="none" strike="noStrike" dirty="0">
                <a:solidFill>
                  <a:srgbClr val="000000"/>
                </a:solidFill>
                <a:effectLst/>
                <a:latin typeface="Arial" panose="020B0604020202020204" pitchFamily="34" charset="0"/>
              </a:rPr>
              <a:t>(Jenn actually recommends 35%-40% to allow for any unexpected issues. If there are no unexpected issues, then you have the beginning of a nice vacation fund!)</a:t>
            </a:r>
          </a:p>
        </p:txBody>
      </p:sp>
      <p:sp>
        <p:nvSpPr>
          <p:cNvPr id="228" name="Google Shape;228;gbbb494ae4d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666478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bbb494ae4d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bbb494ae4d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1" rtl="0">
              <a:spcBef>
                <a:spcPts val="2000"/>
              </a:spcBef>
              <a:spcAft>
                <a:spcPts val="600"/>
              </a:spcAft>
            </a:pPr>
            <a:r>
              <a:rPr lang="en-US" sz="1200" b="0" i="0" u="none" strike="noStrike" dirty="0">
                <a:solidFill>
                  <a:srgbClr val="000000"/>
                </a:solidFill>
                <a:effectLst/>
                <a:latin typeface="Arial" panose="020B0604020202020204" pitchFamily="34" charset="0"/>
              </a:rPr>
              <a:t>Jenn</a:t>
            </a:r>
          </a:p>
          <a:p>
            <a:pPr marL="0" lvl="1" rtl="0">
              <a:spcBef>
                <a:spcPts val="2000"/>
              </a:spcBef>
              <a:spcAft>
                <a:spcPts val="600"/>
              </a:spcAft>
            </a:pPr>
            <a:r>
              <a:rPr lang="en-US" sz="1200" b="1" i="0" u="sng" strike="noStrike" dirty="0">
                <a:solidFill>
                  <a:srgbClr val="000000"/>
                </a:solidFill>
                <a:effectLst/>
                <a:latin typeface="Arial" panose="020B0604020202020204" pitchFamily="34" charset="0"/>
              </a:rPr>
              <a:t>Earning Potential - Employee vs Independent Consultant</a:t>
            </a:r>
            <a:endParaRPr lang="en-US" b="1" u="sng" dirty="0">
              <a:effectLs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As an employee, if you earned 50K as a W2 - rough estimate, you earned</a:t>
            </a:r>
            <a:r>
              <a:rPr lang="en-US" sz="1200" b="1" i="0" u="none" strike="noStrike" dirty="0">
                <a:solidFill>
                  <a:srgbClr val="000000"/>
                </a:solidFill>
                <a:effectLst/>
                <a:latin typeface="Arial" panose="020B0604020202020204" pitchFamily="34" charset="0"/>
              </a:rPr>
              <a:t> $24/hour</a:t>
            </a:r>
            <a:r>
              <a:rPr lang="en-US" sz="1200" b="0" i="0" u="none" strike="noStrike" dirty="0">
                <a:solidFill>
                  <a:srgbClr val="000000"/>
                </a:solidFill>
                <a:effectLst/>
                <a:latin typeface="Arial" panose="020B0604020202020204" pitchFamily="34" charset="0"/>
              </a:rPr>
              <a:t> including PTO, vacation, sick time, health benefits, retirement, etc. </a:t>
            </a:r>
          </a:p>
          <a:p>
            <a:pPr rtl="0" fontAlgn="base">
              <a:spcBef>
                <a:spcPts val="0"/>
              </a:spcBef>
              <a:spcAft>
                <a:spcPts val="0"/>
              </a:spcAft>
              <a:buFont typeface="Arial" panose="020B0604020202020204" pitchFamily="34" charset="0"/>
              <a:buChar char="•"/>
            </a:pPr>
            <a:endParaRPr lang="en-US" sz="12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As an independent consultant, you pay ALL the taxes. Assuming those are $10,080, let’s increase the hourly rate to cover that tax bill ($26.50/hour or $55,120). At $26.50/hour, that will cover your taxes but… You have business insurance to pay, overhead (software, computer, office supplies, internet, phone bill, etc.), and if you want a vacation or take a sick day for doctor’s appointments, that needs to be factored in as well. And then there’s your retirement fund to consider. Suddenly, that hourly rate that was increased just to cover taxes, doesn’t cover enough!</a:t>
            </a:r>
          </a:p>
          <a:p>
            <a:pPr rtl="0" fontAlgn="base">
              <a:spcBef>
                <a:spcPts val="0"/>
              </a:spcBef>
              <a:spcAft>
                <a:spcPts val="0"/>
              </a:spcAft>
              <a:buFont typeface="Arial" panose="020B0604020202020204" pitchFamily="34" charset="0"/>
              <a:buChar char="•"/>
            </a:pPr>
            <a:endParaRPr lang="en-US" sz="12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RULE OF THUMB - Even if you were to get a gig of $60/hour you may think you are getting paid double but not so fast. Take 30% off the top to account for health insurance, retirement, business insurance, overhead, and taxes and you get </a:t>
            </a:r>
            <a:r>
              <a:rPr lang="en-US" sz="1200" b="1" i="0" u="none" strike="noStrike" dirty="0">
                <a:solidFill>
                  <a:srgbClr val="000000"/>
                </a:solidFill>
                <a:effectLst/>
                <a:latin typeface="Arial" panose="020B0604020202020204" pitchFamily="34" charset="0"/>
              </a:rPr>
              <a:t>$40/hour</a:t>
            </a:r>
            <a:r>
              <a:rPr lang="en-US" sz="1200" b="0" i="0" u="none" strike="noStrike" dirty="0">
                <a:solidFill>
                  <a:srgbClr val="000000"/>
                </a:solidFill>
                <a:effectLst/>
                <a:latin typeface="Arial" panose="020B0604020202020204" pitchFamily="34" charset="0"/>
              </a:rPr>
              <a:t>. You NEED to earn more per hour as a independent contractor than as an employee to make it worth it</a:t>
            </a:r>
          </a:p>
        </p:txBody>
      </p:sp>
      <p:sp>
        <p:nvSpPr>
          <p:cNvPr id="228" name="Google Shape;228;gbbb494ae4d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255403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bbb494ae4d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bbb494ae4d_0_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rtl="0">
              <a:spcBef>
                <a:spcPts val="1400"/>
              </a:spcBef>
              <a:spcAft>
                <a:spcPts val="400"/>
              </a:spcAft>
            </a:pPr>
            <a:r>
              <a:rPr lang="en-US" sz="1200" b="0" i="0" u="none" strike="noStrike" dirty="0">
                <a:solidFill>
                  <a:srgbClr val="000000"/>
                </a:solidFill>
                <a:effectLst/>
                <a:latin typeface="Arial" panose="020B0604020202020204" pitchFamily="34" charset="0"/>
              </a:rPr>
              <a:t>Jenn</a:t>
            </a:r>
          </a:p>
          <a:p>
            <a:pPr marL="0" rtl="0">
              <a:spcBef>
                <a:spcPts val="1400"/>
              </a:spcBef>
              <a:spcAft>
                <a:spcPts val="400"/>
              </a:spcAft>
            </a:pPr>
            <a:r>
              <a:rPr lang="en-US" sz="1200" b="1" i="0" u="sng" strike="noStrike" dirty="0">
                <a:solidFill>
                  <a:srgbClr val="000000"/>
                </a:solidFill>
                <a:effectLst/>
                <a:latin typeface="Arial" panose="020B0604020202020204" pitchFamily="34" charset="0"/>
              </a:rPr>
              <a:t>About Pay Rates</a:t>
            </a:r>
            <a:endParaRPr lang="en-US" b="1" u="sng" dirty="0">
              <a:effectLst/>
            </a:endParaRPr>
          </a:p>
          <a:p>
            <a:pPr marL="12700" marR="12700" rtl="0">
              <a:spcBef>
                <a:spcPts val="0"/>
              </a:spcBef>
              <a:spcAft>
                <a:spcPts val="1400"/>
              </a:spcAft>
            </a:pPr>
            <a:endParaRPr lang="en-US" sz="1200" b="0" i="0" u="none" strike="noStrike" dirty="0">
              <a:solidFill>
                <a:srgbClr val="000000"/>
              </a:solidFill>
              <a:effectLst/>
              <a:latin typeface="Arial" panose="020B0604020202020204" pitchFamily="34" charset="0"/>
            </a:endParaRPr>
          </a:p>
          <a:p>
            <a:pPr marL="12700" marR="12700" rtl="0">
              <a:spcBef>
                <a:spcPts val="0"/>
              </a:spcBef>
              <a:spcAft>
                <a:spcPts val="1400"/>
              </a:spcAft>
            </a:pPr>
            <a:r>
              <a:rPr lang="en-US" sz="1200" b="0" i="0" u="none" strike="noStrike" dirty="0">
                <a:solidFill>
                  <a:srgbClr val="000000"/>
                </a:solidFill>
                <a:effectLst/>
                <a:latin typeface="Arial" panose="020B0604020202020204" pitchFamily="34" charset="0"/>
              </a:rPr>
              <a:t>How do you know what to charge? A lot depends upon the type of work and the level of complexity. 1099/Corp-to‐Corp (C2C) gets a higher hourly rate but you pay 100% of the taxes and it's about 32% for Federal (in states like NY you’ll need to factor in local and state taxes). As a W‐2, through a recruiter, you'll get a lower hourly rate but they pay half the taxes.</a:t>
            </a:r>
          </a:p>
          <a:p>
            <a:pPr marL="12700" marR="12700" rtl="0">
              <a:spcBef>
                <a:spcPts val="0"/>
              </a:spcBef>
              <a:spcAft>
                <a:spcPts val="1400"/>
              </a:spcAft>
            </a:pPr>
            <a:endParaRPr lang="en-US" b="0" dirty="0">
              <a:effectLst/>
            </a:endParaRPr>
          </a:p>
          <a:p>
            <a:pPr marL="12700" marR="12700" rtl="0">
              <a:spcBef>
                <a:spcPts val="0"/>
              </a:spcBef>
              <a:spcAft>
                <a:spcPts val="0"/>
              </a:spcAft>
            </a:pPr>
            <a:r>
              <a:rPr lang="en-US" sz="1200" b="0" i="0" u="none" strike="noStrike" dirty="0">
                <a:solidFill>
                  <a:srgbClr val="000000"/>
                </a:solidFill>
                <a:effectLst/>
                <a:latin typeface="Arial" panose="020B0604020202020204" pitchFamily="34" charset="0"/>
              </a:rPr>
              <a:t>Let’s say, there’s an instructional design project, and you’re being offered $50/hour as a 1099/C2C or $35/hour as a W2. How do you know if this is “fair”?  Check the latest salary surveys to see which positions are closest to what’s being asked for and extrapolate from there. In general, if the request is for a blended role (ex. a Project Manager and an ID), go with the higher rate. ATD, the Learning Guild, Training, STC, PMI, and ISPI are good places to look for data. Checking with your local ATD chapter to see what they might have for their area and/or region is also helpful.</a:t>
            </a:r>
            <a:br>
              <a:rPr lang="en-US" dirty="0"/>
            </a:br>
            <a:endParaRPr dirty="0"/>
          </a:p>
        </p:txBody>
      </p:sp>
      <p:sp>
        <p:nvSpPr>
          <p:cNvPr id="248" name="Google Shape;248;gbbb494ae4d_0_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1711041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bbb494ae4d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bbb494ae4d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203200" rtl="0">
              <a:spcBef>
                <a:spcPts val="0"/>
              </a:spcBef>
              <a:spcAft>
                <a:spcPts val="0"/>
              </a:spcAft>
            </a:pPr>
            <a:r>
              <a:rPr lang="en-US" sz="1800" b="0" i="0" u="none" strike="noStrike" dirty="0">
                <a:solidFill>
                  <a:srgbClr val="000000"/>
                </a:solidFill>
                <a:effectLst/>
                <a:latin typeface="Arial" panose="020B0604020202020204" pitchFamily="34" charset="0"/>
              </a:rPr>
              <a:t>Kari</a:t>
            </a:r>
          </a:p>
          <a:p>
            <a:pPr marL="330200" indent="-203200" rtl="0">
              <a:spcBef>
                <a:spcPts val="0"/>
              </a:spcBef>
              <a:spcAft>
                <a:spcPts val="0"/>
              </a:spcAft>
            </a:pPr>
            <a:r>
              <a:rPr lang="en-US" sz="1800" b="1" i="0" u="none" strike="noStrike" dirty="0">
                <a:solidFill>
                  <a:srgbClr val="000000"/>
                </a:solidFill>
                <a:effectLst/>
                <a:latin typeface="Arial" panose="020B0604020202020204" pitchFamily="34" charset="0"/>
              </a:rPr>
              <a:t>1.</a:t>
            </a: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Specialized websites - </a:t>
            </a:r>
            <a:r>
              <a:rPr lang="en-US" sz="1800" b="0" i="0" u="none" strike="noStrike" dirty="0">
                <a:solidFill>
                  <a:srgbClr val="000000"/>
                </a:solidFill>
                <a:effectLst/>
                <a:latin typeface="Arial" panose="020B0604020202020204" pitchFamily="34" charset="0"/>
              </a:rPr>
              <a:t>Companies post projects for individuals to bid for on sites such as Upwork.</a:t>
            </a:r>
            <a:endParaRPr lang="en-US" b="0" dirty="0">
              <a:effectLst/>
            </a:endParaRPr>
          </a:p>
          <a:p>
            <a:pPr marL="330200" indent="-203200" rtl="0">
              <a:spcBef>
                <a:spcPts val="0"/>
              </a:spcBef>
              <a:spcAft>
                <a:spcPts val="0"/>
              </a:spcAft>
            </a:pPr>
            <a:endParaRPr lang="en-US" sz="1800" b="1" i="0" u="none" strike="noStrike" dirty="0">
              <a:solidFill>
                <a:srgbClr val="000000"/>
              </a:solidFill>
              <a:effectLst/>
              <a:latin typeface="Arial" panose="020B0604020202020204" pitchFamily="34" charset="0"/>
            </a:endParaRPr>
          </a:p>
          <a:p>
            <a:pPr marL="330200" indent="-203200" rtl="0">
              <a:spcBef>
                <a:spcPts val="0"/>
              </a:spcBef>
              <a:spcAft>
                <a:spcPts val="0"/>
              </a:spcAft>
            </a:pPr>
            <a:r>
              <a:rPr lang="en-US" sz="1800" b="1" i="0" u="none" strike="noStrike" dirty="0">
                <a:solidFill>
                  <a:srgbClr val="000000"/>
                </a:solidFill>
                <a:effectLst/>
                <a:latin typeface="Arial" panose="020B0604020202020204" pitchFamily="34" charset="0"/>
              </a:rPr>
              <a:t>2.</a:t>
            </a: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Government‐run procurement sites - </a:t>
            </a:r>
            <a:r>
              <a:rPr lang="en-US" sz="1800" b="0" i="0" u="none" strike="noStrike" dirty="0">
                <a:solidFill>
                  <a:srgbClr val="000000"/>
                </a:solidFill>
                <a:effectLst/>
                <a:latin typeface="Arial" panose="020B0604020202020204" pitchFamily="34" charset="0"/>
              </a:rPr>
              <a:t>Mainly for public sector projects, these can be useful for finding contract work. Governments require several steps for you to become a supplier.</a:t>
            </a:r>
            <a:endParaRPr lang="en-US" b="0" dirty="0">
              <a:effectLst/>
            </a:endParaRPr>
          </a:p>
          <a:p>
            <a:pPr marL="330200" indent="-203200" rtl="0">
              <a:spcBef>
                <a:spcPts val="0"/>
              </a:spcBef>
              <a:spcAft>
                <a:spcPts val="0"/>
              </a:spcAft>
            </a:pPr>
            <a:endParaRPr lang="en-US" sz="1800" b="1" i="0" u="none" strike="noStrike" dirty="0">
              <a:solidFill>
                <a:srgbClr val="000000"/>
              </a:solidFill>
              <a:effectLst/>
              <a:latin typeface="Arial" panose="020B0604020202020204" pitchFamily="34" charset="0"/>
            </a:endParaRPr>
          </a:p>
          <a:p>
            <a:pPr marL="330200" indent="-203200" rtl="0">
              <a:spcBef>
                <a:spcPts val="0"/>
              </a:spcBef>
              <a:spcAft>
                <a:spcPts val="0"/>
              </a:spcAft>
            </a:pPr>
            <a:r>
              <a:rPr lang="en-US" sz="1800" b="1" i="0" u="none" strike="noStrike" dirty="0">
                <a:solidFill>
                  <a:srgbClr val="000000"/>
                </a:solidFill>
                <a:effectLst/>
                <a:latin typeface="Arial" panose="020B0604020202020204" pitchFamily="34" charset="0"/>
              </a:rPr>
              <a:t>3.</a:t>
            </a: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Networking</a:t>
            </a: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a:t>
            </a:r>
            <a:r>
              <a:rPr lang="en-US" sz="1800" b="0" i="0" u="none" strike="noStrike" dirty="0">
                <a:solidFill>
                  <a:srgbClr val="000000"/>
                </a:solidFill>
                <a:effectLst/>
                <a:latin typeface="Arial" panose="020B0604020202020204" pitchFamily="34" charset="0"/>
              </a:rPr>
              <a:t> </a:t>
            </a:r>
            <a:endParaRPr lang="en-US" b="0" dirty="0">
              <a:effectLst/>
            </a:endParaRPr>
          </a:p>
          <a:p>
            <a:pPr marL="787400" indent="-203200" rtl="0">
              <a:spcBef>
                <a:spcPts val="0"/>
              </a:spcBef>
              <a:spcAft>
                <a:spcPts val="0"/>
              </a:spcAft>
            </a:pPr>
            <a:r>
              <a:rPr lang="en-US" sz="1800" b="1" i="0" u="none" strike="noStrike" dirty="0">
                <a:solidFill>
                  <a:srgbClr val="000000"/>
                </a:solidFill>
                <a:effectLst/>
                <a:latin typeface="Arial" panose="020B0604020202020204" pitchFamily="34" charset="0"/>
              </a:rPr>
              <a:t>Social media sites, especially LinkedIn - </a:t>
            </a:r>
            <a:r>
              <a:rPr lang="en-US" sz="1800" b="0" i="0" u="none" strike="noStrike" dirty="0">
                <a:solidFill>
                  <a:srgbClr val="000000"/>
                </a:solidFill>
                <a:effectLst/>
                <a:latin typeface="Arial" panose="020B0604020202020204" pitchFamily="34" charset="0"/>
              </a:rPr>
              <a:t>Use your connections to learn what businesses are looking for – and bid when they announce invitations to tender.</a:t>
            </a:r>
            <a:endParaRPr lang="en-US" b="0" dirty="0">
              <a:effectLst/>
            </a:endParaRPr>
          </a:p>
          <a:p>
            <a:pPr marL="787400" indent="-203200" rtl="0">
              <a:spcBef>
                <a:spcPts val="0"/>
              </a:spcBef>
              <a:spcAft>
                <a:spcPts val="0"/>
              </a:spcAft>
            </a:pPr>
            <a:r>
              <a:rPr lang="en-US" sz="1800" b="1" i="0" u="none" strike="noStrike" dirty="0">
                <a:solidFill>
                  <a:srgbClr val="000000"/>
                </a:solidFill>
                <a:effectLst/>
                <a:latin typeface="Arial" panose="020B0604020202020204" pitchFamily="34" charset="0"/>
              </a:rPr>
              <a:t>Your contacts- </a:t>
            </a:r>
            <a:r>
              <a:rPr lang="en-US" sz="1800" b="0" i="0" u="none" strike="noStrike" dirty="0">
                <a:solidFill>
                  <a:srgbClr val="000000"/>
                </a:solidFill>
                <a:effectLst/>
                <a:latin typeface="Arial" panose="020B0604020202020204" pitchFamily="34" charset="0"/>
              </a:rPr>
              <a:t>Reach out to your friends and see if they know of anyone who needs assistance at their companies.</a:t>
            </a:r>
            <a:endParaRPr lang="en-US" b="0" dirty="0">
              <a:effectLst/>
            </a:endParaRPr>
          </a:p>
          <a:p>
            <a:pPr marL="787400" indent="-203200" rtl="0">
              <a:spcBef>
                <a:spcPts val="0"/>
              </a:spcBef>
              <a:spcAft>
                <a:spcPts val="0"/>
              </a:spcAft>
            </a:pPr>
            <a:r>
              <a:rPr lang="en-US" sz="1800" b="1" i="0" u="none" strike="noStrike" dirty="0">
                <a:solidFill>
                  <a:srgbClr val="000000"/>
                </a:solidFill>
                <a:effectLst/>
                <a:latin typeface="Arial" panose="020B0604020202020204" pitchFamily="34" charset="0"/>
              </a:rPr>
              <a:t>Other contractors - </a:t>
            </a:r>
            <a:r>
              <a:rPr lang="en-US" sz="1800" b="0" i="0" u="none" strike="noStrike" dirty="0">
                <a:solidFill>
                  <a:srgbClr val="000000"/>
                </a:solidFill>
                <a:effectLst/>
                <a:latin typeface="Arial" panose="020B0604020202020204" pitchFamily="34" charset="0"/>
              </a:rPr>
              <a:t>Your skills might be complementary to theirs, allowing you to form a loose consortium of contractors who can refer work to each other. If what you make or do can be delivered online or by mail, you can broaden your search to other countries. Good accounting software will make it easy to invoice in different currencies.</a:t>
            </a:r>
            <a:endParaRPr lang="en-US" b="0" dirty="0">
              <a:effectLst/>
            </a:endParaRPr>
          </a:p>
          <a:p>
            <a:pPr marL="787400" indent="-203200" rtl="0">
              <a:spcBef>
                <a:spcPts val="0"/>
              </a:spcBef>
              <a:spcAft>
                <a:spcPts val="0"/>
              </a:spcAft>
            </a:pPr>
            <a:r>
              <a:rPr lang="en-US" sz="1800" b="1" i="0" u="none" strike="noStrike" dirty="0">
                <a:solidFill>
                  <a:srgbClr val="000000"/>
                </a:solidFill>
                <a:effectLst/>
                <a:latin typeface="Arial" panose="020B0604020202020204" pitchFamily="34" charset="0"/>
              </a:rPr>
              <a:t>Professional associations/online groups. </a:t>
            </a:r>
            <a:r>
              <a:rPr lang="en-US" sz="1800" b="0" i="0" u="none" strike="noStrike" dirty="0">
                <a:solidFill>
                  <a:srgbClr val="000000"/>
                </a:solidFill>
                <a:effectLst/>
                <a:latin typeface="Arial" panose="020B0604020202020204" pitchFamily="34" charset="0"/>
              </a:rPr>
              <a:t>Get involved</a:t>
            </a:r>
            <a:endParaRPr lang="en-US" b="0" dirty="0">
              <a:effectLst/>
            </a:endParaRPr>
          </a:p>
          <a:p>
            <a:pPr marL="12700" rtl="0">
              <a:spcBef>
                <a:spcPts val="0"/>
              </a:spcBef>
              <a:spcAft>
                <a:spcPts val="0"/>
              </a:spcAft>
            </a:pPr>
            <a:br>
              <a:rPr lang="en-US" dirty="0"/>
            </a:br>
            <a:r>
              <a:rPr lang="en-US" sz="1800" b="1" i="0" u="none" strike="noStrike" dirty="0">
                <a:solidFill>
                  <a:srgbClr val="000000"/>
                </a:solidFill>
                <a:effectLst/>
                <a:latin typeface="Arial" panose="020B0604020202020204" pitchFamily="34" charset="0"/>
              </a:rPr>
              <a:t>Training Pros</a:t>
            </a:r>
            <a:endParaRPr lang="en-US" b="0" dirty="0">
              <a:effectLst/>
            </a:endParaRPr>
          </a:p>
          <a:p>
            <a:pPr marL="292100" rtl="0">
              <a:spcBef>
                <a:spcPts val="0"/>
              </a:spcBef>
              <a:spcAft>
                <a:spcPts val="0"/>
              </a:spcAft>
            </a:pPr>
            <a:r>
              <a:rPr lang="en-US" sz="1800" b="0" i="0" u="none" strike="noStrike" dirty="0">
                <a:solidFill>
                  <a:srgbClr val="000000"/>
                </a:solidFill>
                <a:effectLst/>
                <a:latin typeface="Arial" panose="020B0604020202020204" pitchFamily="34" charset="0"/>
              </a:rPr>
              <a:t>Cheryl Manning, (727) 363‐1446, </a:t>
            </a:r>
            <a:r>
              <a:rPr lang="en-US" sz="1800" b="0" i="0" u="sng" dirty="0">
                <a:solidFill>
                  <a:srgbClr val="0065CC"/>
                </a:solidFill>
                <a:effectLst/>
                <a:latin typeface="Arial" panose="020B0604020202020204" pitchFamily="34" charset="0"/>
              </a:rPr>
              <a:t>cheryl.manning@training‐pros.com</a:t>
            </a:r>
            <a:endParaRPr lang="en-US" b="0" dirty="0">
              <a:effectLst/>
            </a:endParaRPr>
          </a:p>
          <a:p>
            <a:pPr marL="304800" rtl="0">
              <a:spcBef>
                <a:spcPts val="0"/>
              </a:spcBef>
              <a:spcAft>
                <a:spcPts val="0"/>
              </a:spcAft>
            </a:pPr>
            <a:endParaRPr lang="en-US" sz="1800" b="1" i="0" u="none" strike="noStrike" dirty="0">
              <a:solidFill>
                <a:srgbClr val="000000"/>
              </a:solidFill>
              <a:effectLst/>
              <a:latin typeface="Arial" panose="020B0604020202020204" pitchFamily="34" charset="0"/>
            </a:endParaRPr>
          </a:p>
          <a:p>
            <a:pPr marL="304800" rtl="0">
              <a:spcBef>
                <a:spcPts val="0"/>
              </a:spcBef>
              <a:spcAft>
                <a:spcPts val="0"/>
              </a:spcAft>
            </a:pPr>
            <a:r>
              <a:rPr lang="en-US" sz="1800" b="1" i="0" u="none" strike="noStrike" dirty="0">
                <a:solidFill>
                  <a:srgbClr val="000000"/>
                </a:solidFill>
                <a:effectLst/>
                <a:latin typeface="Arial" panose="020B0604020202020204" pitchFamily="34" charset="0"/>
              </a:rPr>
              <a:t>The Training Associates</a:t>
            </a:r>
            <a:endParaRPr lang="en-US" b="0" dirty="0">
              <a:effectLst/>
            </a:endParaRPr>
          </a:p>
          <a:p>
            <a:pPr marL="292100" marR="2895600" rtl="0">
              <a:spcBef>
                <a:spcPts val="0"/>
              </a:spcBef>
              <a:spcAft>
                <a:spcPts val="0"/>
              </a:spcAft>
            </a:pPr>
            <a:r>
              <a:rPr lang="en-US" sz="1800" b="0" i="0" u="none" strike="noStrike" dirty="0">
                <a:solidFill>
                  <a:srgbClr val="000000"/>
                </a:solidFill>
                <a:effectLst/>
                <a:latin typeface="Arial" panose="020B0604020202020204" pitchFamily="34" charset="0"/>
              </a:rPr>
              <a:t>Todd Thistle, (508) 890‐8658, </a:t>
            </a:r>
            <a:r>
              <a:rPr lang="en-US" sz="1800" b="0" i="0" u="sng" dirty="0">
                <a:solidFill>
                  <a:srgbClr val="0065CC"/>
                </a:solidFill>
                <a:effectLst/>
                <a:latin typeface="Arial" panose="020B0604020202020204" pitchFamily="34" charset="0"/>
              </a:rPr>
              <a:t>TThistle@ttacorp.com </a:t>
            </a:r>
          </a:p>
          <a:p>
            <a:pPr marL="292100" marR="2895600" rtl="0">
              <a:spcBef>
                <a:spcPts val="0"/>
              </a:spcBef>
              <a:spcAft>
                <a:spcPts val="0"/>
              </a:spcAft>
            </a:pPr>
            <a:endParaRPr lang="en-US" sz="1800" b="0" i="0" u="sng" strike="noStrike" dirty="0">
              <a:solidFill>
                <a:srgbClr val="0065CC"/>
              </a:solidFill>
              <a:effectLst/>
              <a:latin typeface="Arial" panose="020B0604020202020204" pitchFamily="34" charset="0"/>
            </a:endParaRPr>
          </a:p>
          <a:p>
            <a:pPr marL="292100" marR="2895600" rtl="0">
              <a:spcBef>
                <a:spcPts val="0"/>
              </a:spcBef>
              <a:spcAft>
                <a:spcPts val="0"/>
              </a:spcAft>
            </a:pPr>
            <a:r>
              <a:rPr lang="en-US" sz="1800" b="1" i="0" u="none" strike="noStrike" dirty="0">
                <a:solidFill>
                  <a:srgbClr val="000000"/>
                </a:solidFill>
                <a:effectLst/>
                <a:latin typeface="Arial" panose="020B0604020202020204" pitchFamily="34" charset="0"/>
              </a:rPr>
              <a:t>Clarity Consultants</a:t>
            </a:r>
            <a:endParaRPr lang="en-US" b="0" dirty="0">
              <a:effectLst/>
            </a:endParaRPr>
          </a:p>
          <a:p>
            <a:pPr marL="292100" rtl="0">
              <a:spcBef>
                <a:spcPts val="0"/>
              </a:spcBef>
              <a:spcAft>
                <a:spcPts val="0"/>
              </a:spcAft>
            </a:pPr>
            <a:r>
              <a:rPr lang="en-US" sz="1800" b="0" i="0" u="none" strike="noStrike" dirty="0">
                <a:solidFill>
                  <a:srgbClr val="000000"/>
                </a:solidFill>
                <a:effectLst/>
                <a:latin typeface="Arial" panose="020B0604020202020204" pitchFamily="34" charset="0"/>
              </a:rPr>
              <a:t>Kathy </a:t>
            </a:r>
            <a:r>
              <a:rPr lang="en-US" sz="1800" b="0" i="0" u="none" strike="noStrike" dirty="0" err="1">
                <a:solidFill>
                  <a:srgbClr val="000000"/>
                </a:solidFill>
                <a:effectLst/>
                <a:latin typeface="Arial" panose="020B0604020202020204" pitchFamily="34" charset="0"/>
              </a:rPr>
              <a:t>Dedek</a:t>
            </a:r>
            <a:r>
              <a:rPr lang="en-US" sz="1800" b="0" i="0" u="none" strike="noStrike" dirty="0">
                <a:solidFill>
                  <a:srgbClr val="000000"/>
                </a:solidFill>
                <a:effectLst/>
                <a:latin typeface="Arial" panose="020B0604020202020204" pitchFamily="34" charset="0"/>
              </a:rPr>
              <a:t>, </a:t>
            </a:r>
            <a:r>
              <a:rPr lang="en-US" sz="1800" b="0" i="0" u="sng" dirty="0">
                <a:solidFill>
                  <a:srgbClr val="0065CC"/>
                </a:solidFill>
                <a:effectLst/>
                <a:latin typeface="Arial" panose="020B0604020202020204" pitchFamily="34" charset="0"/>
              </a:rPr>
              <a:t>kdedek@clarityconsultants.com</a:t>
            </a:r>
            <a:endParaRPr lang="en-US" b="0" dirty="0">
              <a:effectLst/>
            </a:endParaRPr>
          </a:p>
          <a:p>
            <a:pPr marL="292100" marR="12700" rtl="0">
              <a:spcBef>
                <a:spcPts val="0"/>
              </a:spcBef>
              <a:spcAft>
                <a:spcPts val="0"/>
              </a:spcAft>
            </a:pPr>
            <a:endParaRPr lang="en-US" sz="1800" b="1" i="0" u="none" strike="noStrike" dirty="0">
              <a:solidFill>
                <a:srgbClr val="000000"/>
              </a:solidFill>
              <a:effectLst/>
              <a:latin typeface="Arial" panose="020B0604020202020204" pitchFamily="34" charset="0"/>
            </a:endParaRPr>
          </a:p>
          <a:p>
            <a:pPr marL="292100" marR="12700" rtl="0">
              <a:spcBef>
                <a:spcPts val="0"/>
              </a:spcBef>
              <a:spcAft>
                <a:spcPts val="0"/>
              </a:spcAft>
            </a:pPr>
            <a:r>
              <a:rPr lang="en-US" sz="1800" b="1" i="0" u="none" strike="noStrike" dirty="0">
                <a:solidFill>
                  <a:srgbClr val="000000"/>
                </a:solidFill>
                <a:effectLst/>
                <a:latin typeface="Arial" panose="020B0604020202020204" pitchFamily="34" charset="0"/>
              </a:rPr>
              <a:t>Corporate Brokers </a:t>
            </a:r>
            <a:r>
              <a:rPr lang="en-US" sz="1800" b="0" i="0" u="none" strike="noStrike" dirty="0">
                <a:solidFill>
                  <a:srgbClr val="000000"/>
                </a:solidFill>
                <a:effectLst/>
                <a:latin typeface="Arial" panose="020B0604020202020204" pitchFamily="34" charset="0"/>
              </a:rPr>
              <a:t>‐ these guys specialize in L&amp;D and are based in MD &amp; FL</a:t>
            </a:r>
            <a:endParaRPr lang="en-US" b="0" dirty="0">
              <a:effectLst/>
            </a:endParaRPr>
          </a:p>
          <a:p>
            <a:pPr marL="292100" marR="2362200" rtl="0">
              <a:spcBef>
                <a:spcPts val="0"/>
              </a:spcBef>
              <a:spcAft>
                <a:spcPts val="0"/>
              </a:spcAft>
            </a:pPr>
            <a:r>
              <a:rPr lang="en-US" sz="1800" b="0" i="0" u="none" strike="noStrike" dirty="0">
                <a:solidFill>
                  <a:srgbClr val="000000"/>
                </a:solidFill>
                <a:effectLst/>
                <a:latin typeface="Arial" panose="020B0604020202020204" pitchFamily="34" charset="0"/>
              </a:rPr>
              <a:t>Jared </a:t>
            </a:r>
            <a:r>
              <a:rPr lang="en-US" sz="1800" b="0" i="0" u="none" strike="noStrike" dirty="0" err="1">
                <a:solidFill>
                  <a:srgbClr val="000000"/>
                </a:solidFill>
                <a:effectLst/>
                <a:latin typeface="Arial" panose="020B0604020202020204" pitchFamily="34" charset="0"/>
              </a:rPr>
              <a:t>Drymond</a:t>
            </a:r>
            <a:r>
              <a:rPr lang="en-US" sz="1800" b="0" i="0" u="none" strike="noStrike" dirty="0">
                <a:solidFill>
                  <a:srgbClr val="000000"/>
                </a:solidFill>
                <a:effectLst/>
                <a:latin typeface="Arial" panose="020B0604020202020204" pitchFamily="34" charset="0"/>
              </a:rPr>
              <a:t>, (407) 675‐5209, </a:t>
            </a:r>
            <a:r>
              <a:rPr lang="en-US" sz="1800" b="0" i="0" u="sng" dirty="0">
                <a:solidFill>
                  <a:srgbClr val="0065CC"/>
                </a:solidFill>
                <a:effectLst/>
                <a:latin typeface="Arial" panose="020B0604020202020204" pitchFamily="34" charset="0"/>
              </a:rPr>
              <a:t>jdrymond@corporatebrokers.com </a:t>
            </a:r>
          </a:p>
          <a:p>
            <a:pPr marL="292100" marR="2362200" rtl="0">
              <a:spcBef>
                <a:spcPts val="0"/>
              </a:spcBef>
              <a:spcAft>
                <a:spcPts val="0"/>
              </a:spcAft>
            </a:pPr>
            <a:r>
              <a:rPr lang="en-US" sz="1800" b="0" i="0" u="none" strike="noStrike" dirty="0">
                <a:solidFill>
                  <a:srgbClr val="000000"/>
                </a:solidFill>
                <a:effectLst/>
                <a:latin typeface="Arial" panose="020B0604020202020204" pitchFamily="34" charset="0"/>
              </a:rPr>
              <a:t>Alex Kelly, (407) 675‐5210, </a:t>
            </a:r>
            <a:r>
              <a:rPr lang="en-US" sz="1800" b="0" i="0" u="sng" dirty="0">
                <a:solidFill>
                  <a:srgbClr val="0065CC"/>
                </a:solidFill>
                <a:effectLst/>
                <a:latin typeface="Arial" panose="020B0604020202020204" pitchFamily="34" charset="0"/>
              </a:rPr>
              <a:t>akelly@corporatebrokers.com </a:t>
            </a:r>
          </a:p>
          <a:p>
            <a:pPr marL="292100" marR="2362200" rtl="0">
              <a:spcBef>
                <a:spcPts val="0"/>
              </a:spcBef>
              <a:spcAft>
                <a:spcPts val="0"/>
              </a:spcAft>
            </a:pPr>
            <a:endParaRPr lang="en-US" sz="1800" b="0" i="0" u="sng" strike="noStrike" dirty="0">
              <a:solidFill>
                <a:srgbClr val="0065CC"/>
              </a:solidFill>
              <a:effectLst/>
              <a:latin typeface="Arial" panose="020B0604020202020204" pitchFamily="34" charset="0"/>
            </a:endParaRPr>
          </a:p>
          <a:p>
            <a:pPr marL="292100" marR="2362200" rtl="0">
              <a:spcBef>
                <a:spcPts val="0"/>
              </a:spcBef>
              <a:spcAft>
                <a:spcPts val="0"/>
              </a:spcAft>
            </a:pPr>
            <a:r>
              <a:rPr lang="en-US" sz="1800" b="1" i="0" u="none" strike="noStrike" dirty="0" err="1">
                <a:solidFill>
                  <a:srgbClr val="000000"/>
                </a:solidFill>
                <a:effectLst/>
                <a:latin typeface="Arial" panose="020B0604020202020204" pitchFamily="34" charset="0"/>
              </a:rPr>
              <a:t>Consultis</a:t>
            </a:r>
            <a:endParaRPr lang="en-US" b="0" dirty="0">
              <a:effectLst/>
            </a:endParaRPr>
          </a:p>
          <a:p>
            <a:pPr marL="292100" marR="12700" rtl="0">
              <a:spcBef>
                <a:spcPts val="0"/>
              </a:spcBef>
              <a:spcAft>
                <a:spcPts val="0"/>
              </a:spcAft>
            </a:pPr>
            <a:r>
              <a:rPr lang="en-US" sz="1800" b="0" i="0" u="none" strike="noStrike" dirty="0">
                <a:solidFill>
                  <a:srgbClr val="000000"/>
                </a:solidFill>
                <a:effectLst/>
                <a:latin typeface="Arial" panose="020B0604020202020204" pitchFamily="34" charset="0"/>
              </a:rPr>
              <a:t>Bill Hodges, (813) 286‐7860 x111, </a:t>
            </a:r>
            <a:r>
              <a:rPr lang="en-US" sz="1800" b="0" i="0" u="sng" dirty="0">
                <a:solidFill>
                  <a:srgbClr val="0065CC"/>
                </a:solidFill>
                <a:effectLst/>
                <a:latin typeface="Arial" panose="020B0604020202020204" pitchFamily="34" charset="0"/>
              </a:rPr>
              <a:t>billh@consultis.com</a:t>
            </a:r>
            <a:endParaRPr lang="en-US" b="0" dirty="0">
              <a:effectLst/>
            </a:endParaRPr>
          </a:p>
          <a:p>
            <a:pPr marL="304800" rtl="0">
              <a:spcBef>
                <a:spcPts val="0"/>
              </a:spcBef>
              <a:spcAft>
                <a:spcPts val="0"/>
              </a:spcAft>
            </a:pPr>
            <a:endParaRPr lang="en-US" sz="1800" b="1" i="0" u="none" strike="noStrike" dirty="0">
              <a:solidFill>
                <a:srgbClr val="000000"/>
              </a:solidFill>
              <a:effectLst/>
              <a:latin typeface="Arial" panose="020B0604020202020204" pitchFamily="34" charset="0"/>
            </a:endParaRPr>
          </a:p>
          <a:p>
            <a:pPr marL="304800" rtl="0">
              <a:spcBef>
                <a:spcPts val="0"/>
              </a:spcBef>
              <a:spcAft>
                <a:spcPts val="0"/>
              </a:spcAft>
            </a:pPr>
            <a:r>
              <a:rPr lang="en-US" sz="1800" b="1" i="0" u="none" strike="noStrike" dirty="0">
                <a:solidFill>
                  <a:srgbClr val="000000"/>
                </a:solidFill>
                <a:effectLst/>
                <a:latin typeface="Arial" panose="020B0604020202020204" pitchFamily="34" charset="0"/>
              </a:rPr>
              <a:t>Adecco</a:t>
            </a:r>
            <a:endParaRPr lang="en-US" b="0" dirty="0">
              <a:effectLst/>
            </a:endParaRPr>
          </a:p>
          <a:p>
            <a:pPr marL="292100" marR="12700" rtl="0">
              <a:spcBef>
                <a:spcPts val="0"/>
              </a:spcBef>
              <a:spcAft>
                <a:spcPts val="1400"/>
              </a:spcAft>
            </a:pPr>
            <a:r>
              <a:rPr lang="en-US" sz="1800" b="0" i="0" u="none" strike="noStrike" dirty="0">
                <a:solidFill>
                  <a:srgbClr val="000000"/>
                </a:solidFill>
                <a:effectLst/>
                <a:latin typeface="Arial" panose="020B0604020202020204" pitchFamily="34" charset="0"/>
              </a:rPr>
              <a:t>Brett Forrest, (813) 287‐5511, </a:t>
            </a:r>
            <a:r>
              <a:rPr lang="en-US" sz="1800" b="0" i="0" u="sng" dirty="0">
                <a:solidFill>
                  <a:srgbClr val="0065CC"/>
                </a:solidFill>
                <a:effectLst/>
                <a:latin typeface="Arial" panose="020B0604020202020204" pitchFamily="34" charset="0"/>
              </a:rPr>
              <a:t>brett.forrest@addecona.com</a:t>
            </a:r>
            <a:endParaRPr lang="en-US" b="0" dirty="0">
              <a:effectLst/>
            </a:endParaRPr>
          </a:p>
          <a:p>
            <a:br>
              <a:rPr lang="en-US" dirty="0"/>
            </a:br>
            <a:endParaRPr dirty="0"/>
          </a:p>
        </p:txBody>
      </p:sp>
      <p:sp>
        <p:nvSpPr>
          <p:cNvPr id="242" name="Google Shape;242;gbbb494ae4d_0_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bbb494ae4d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bbb494ae4d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203200" rtl="0">
              <a:spcBef>
                <a:spcPts val="0"/>
              </a:spcBef>
              <a:spcAft>
                <a:spcPts val="0"/>
              </a:spcAft>
            </a:pPr>
            <a:r>
              <a:rPr lang="en-US" sz="1800" b="0" i="0" u="none" strike="noStrike" dirty="0">
                <a:solidFill>
                  <a:srgbClr val="000000"/>
                </a:solidFill>
                <a:effectLst/>
                <a:latin typeface="Arial" panose="020B0604020202020204" pitchFamily="34" charset="0"/>
              </a:rPr>
              <a:t>Kari</a:t>
            </a:r>
          </a:p>
          <a:p>
            <a:pPr marL="0" indent="-203200" rtl="0">
              <a:spcBef>
                <a:spcPts val="0"/>
              </a:spcBef>
              <a:spcAft>
                <a:spcPts val="0"/>
              </a:spcAft>
            </a:pPr>
            <a:r>
              <a:rPr lang="en-US" sz="1800" b="1" i="0" u="none" strike="noStrike" dirty="0">
                <a:solidFill>
                  <a:srgbClr val="000000"/>
                </a:solidFill>
                <a:effectLst/>
                <a:latin typeface="Arial" panose="020B0604020202020204" pitchFamily="34" charset="0"/>
              </a:rPr>
              <a:t>Social media sites, especially LinkedIn - </a:t>
            </a:r>
            <a:r>
              <a:rPr lang="en-US" sz="1800" b="0" i="0" u="none" strike="noStrike" dirty="0">
                <a:solidFill>
                  <a:srgbClr val="000000"/>
                </a:solidFill>
                <a:effectLst/>
                <a:latin typeface="Arial" panose="020B0604020202020204" pitchFamily="34" charset="0"/>
              </a:rPr>
              <a:t>Use your connections to learn what businesses are looking for – and bid when they announce invitations to tender.</a:t>
            </a:r>
            <a:endParaRPr lang="en-US" b="0" dirty="0">
              <a:effectLst/>
            </a:endParaRPr>
          </a:p>
          <a:p>
            <a:pPr marL="0" indent="-203200" rtl="0">
              <a:spcBef>
                <a:spcPts val="0"/>
              </a:spcBef>
              <a:spcAft>
                <a:spcPts val="0"/>
              </a:spcAft>
            </a:pPr>
            <a:r>
              <a:rPr lang="en-US" sz="1800" b="1" i="0" u="none" strike="noStrike" dirty="0">
                <a:solidFill>
                  <a:srgbClr val="000000"/>
                </a:solidFill>
                <a:effectLst/>
                <a:latin typeface="Arial" panose="020B0604020202020204" pitchFamily="34" charset="0"/>
              </a:rPr>
              <a:t>Your contacts- </a:t>
            </a:r>
            <a:r>
              <a:rPr lang="en-US" sz="1800" b="0" i="0" u="none" strike="noStrike" dirty="0">
                <a:solidFill>
                  <a:srgbClr val="000000"/>
                </a:solidFill>
                <a:effectLst/>
                <a:latin typeface="Arial" panose="020B0604020202020204" pitchFamily="34" charset="0"/>
              </a:rPr>
              <a:t>Reach out to your friends and see if they know of anyone who needs assistance at their companies.</a:t>
            </a:r>
            <a:endParaRPr lang="en-US" b="0" dirty="0">
              <a:effectLst/>
            </a:endParaRPr>
          </a:p>
          <a:p>
            <a:pPr marL="0" indent="-203200" rtl="0">
              <a:spcBef>
                <a:spcPts val="0"/>
              </a:spcBef>
              <a:spcAft>
                <a:spcPts val="0"/>
              </a:spcAft>
            </a:pPr>
            <a:r>
              <a:rPr lang="en-US" sz="1800" b="1" i="0" u="none" strike="noStrike" dirty="0">
                <a:solidFill>
                  <a:srgbClr val="000000"/>
                </a:solidFill>
                <a:effectLst/>
                <a:latin typeface="Arial" panose="020B0604020202020204" pitchFamily="34" charset="0"/>
              </a:rPr>
              <a:t>Professional associations/online groups. </a:t>
            </a:r>
            <a:r>
              <a:rPr lang="en-US" sz="1800" b="0" i="0" u="none" strike="noStrike" dirty="0">
                <a:solidFill>
                  <a:srgbClr val="000000"/>
                </a:solidFill>
                <a:effectLst/>
                <a:latin typeface="Arial" panose="020B0604020202020204" pitchFamily="34" charset="0"/>
              </a:rPr>
              <a:t>Get involved</a:t>
            </a:r>
          </a:p>
          <a:p>
            <a:pPr marL="787400" indent="-203200" rtl="0">
              <a:spcBef>
                <a:spcPts val="0"/>
              </a:spcBef>
              <a:spcAft>
                <a:spcPts val="0"/>
              </a:spcAft>
            </a:pPr>
            <a:endParaRPr lang="en-US" sz="1800" b="0" i="0" u="none" strike="noStrike" dirty="0">
              <a:solidFill>
                <a:srgbClr val="000000"/>
              </a:solidFill>
              <a:effectLst/>
              <a:latin typeface="Arial" panose="020B0604020202020204" pitchFamily="34" charset="0"/>
            </a:endParaRPr>
          </a:p>
          <a:p>
            <a:pPr marL="787400" indent="-203200" rtl="0">
              <a:spcBef>
                <a:spcPts val="0"/>
              </a:spcBef>
              <a:spcAft>
                <a:spcPts val="0"/>
              </a:spcAft>
            </a:pPr>
            <a:endParaRPr lang="en-US" sz="1800" b="0" i="0" u="none" strike="noStrike" dirty="0">
              <a:solidFill>
                <a:srgbClr val="000000"/>
              </a:solidFill>
              <a:effectLst/>
              <a:latin typeface="Arial" panose="020B0604020202020204" pitchFamily="34" charset="0"/>
            </a:endParaRPr>
          </a:p>
          <a:p>
            <a:pPr marL="787400" indent="-203200" rtl="0">
              <a:spcBef>
                <a:spcPts val="0"/>
              </a:spcBef>
              <a:spcAft>
                <a:spcPts val="0"/>
              </a:spcAft>
            </a:pPr>
            <a:r>
              <a:rPr lang="en-US" sz="1800" b="0" i="0" u="none" strike="noStrike" dirty="0">
                <a:solidFill>
                  <a:srgbClr val="000000"/>
                </a:solidFill>
                <a:effectLst/>
                <a:latin typeface="Arial" panose="020B0604020202020204" pitchFamily="34" charset="0"/>
              </a:rPr>
              <a:t>Adding/Providing Value</a:t>
            </a:r>
          </a:p>
          <a:p>
            <a:pPr marL="787400" indent="-203200" rtl="0">
              <a:spcBef>
                <a:spcPts val="0"/>
              </a:spcBef>
              <a:spcAft>
                <a:spcPts val="0"/>
              </a:spcAft>
            </a:pPr>
            <a:r>
              <a:rPr lang="en-US" sz="1800" b="0" i="0" u="none" strike="noStrike" dirty="0">
                <a:solidFill>
                  <a:srgbClr val="000000"/>
                </a:solidFill>
                <a:effectLst/>
                <a:latin typeface="Arial" panose="020B0604020202020204" pitchFamily="34" charset="0"/>
              </a:rPr>
              <a:t>Getting involved</a:t>
            </a:r>
          </a:p>
          <a:p>
            <a:pPr marL="787400" indent="-203200" rtl="0">
              <a:spcBef>
                <a:spcPts val="0"/>
              </a:spcBef>
              <a:spcAft>
                <a:spcPts val="0"/>
              </a:spcAft>
            </a:pPr>
            <a:endParaRPr lang="en-US" b="0" dirty="0">
              <a:effectLst/>
            </a:endParaRPr>
          </a:p>
        </p:txBody>
      </p:sp>
      <p:sp>
        <p:nvSpPr>
          <p:cNvPr id="242" name="Google Shape;242;gbbb494ae4d_0_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392873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bbb494ae4d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bbb494ae4d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Kari</a:t>
            </a:r>
            <a:endParaRPr dirty="0"/>
          </a:p>
        </p:txBody>
      </p:sp>
      <p:sp>
        <p:nvSpPr>
          <p:cNvPr id="205" name="Google Shape;205;gbbb494ae4d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extLst>
      <p:ext uri="{BB962C8B-B14F-4D97-AF65-F5344CB8AC3E}">
        <p14:creationId xmlns:p14="http://schemas.microsoft.com/office/powerpoint/2010/main" val="3505872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bbb494ae4d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bbb494ae4d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5" name="Google Shape;205;gbbb494ae4d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extLst>
      <p:ext uri="{BB962C8B-B14F-4D97-AF65-F5344CB8AC3E}">
        <p14:creationId xmlns:p14="http://schemas.microsoft.com/office/powerpoint/2010/main" val="2959118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bbb494ae4d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bbb494ae4d_0_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2700" marR="12700" rtl="0">
              <a:spcBef>
                <a:spcPts val="0"/>
              </a:spcBef>
              <a:spcAft>
                <a:spcPts val="0"/>
              </a:spcAft>
            </a:pPr>
            <a:r>
              <a:rPr lang="en-US" sz="1200" b="0" i="0" u="none" strike="noStrike" dirty="0">
                <a:solidFill>
                  <a:srgbClr val="000000"/>
                </a:solidFill>
                <a:effectLst/>
                <a:latin typeface="Arial" panose="020B0604020202020204" pitchFamily="34" charset="0"/>
              </a:rPr>
              <a:t>Jenn</a:t>
            </a:r>
          </a:p>
          <a:p>
            <a:pPr marL="12700" marR="12700" rtl="0">
              <a:spcBef>
                <a:spcPts val="0"/>
              </a:spcBef>
              <a:spcAft>
                <a:spcPts val="0"/>
              </a:spcAft>
            </a:pPr>
            <a:r>
              <a:rPr lang="en-US" sz="1200" b="1" i="0" u="sng" strike="noStrike" dirty="0">
                <a:solidFill>
                  <a:srgbClr val="000000"/>
                </a:solidFill>
                <a:effectLst/>
                <a:latin typeface="Arial" panose="020B0604020202020204" pitchFamily="34" charset="0"/>
              </a:rPr>
              <a:t>Project Rate vs. Hourly Rate</a:t>
            </a:r>
            <a:endParaRPr lang="en-US" sz="1800" b="1" i="0" u="sng" strike="noStrike" dirty="0">
              <a:solidFill>
                <a:srgbClr val="000000"/>
              </a:solidFill>
              <a:effectLst/>
              <a:latin typeface="Arial" panose="020B0604020202020204" pitchFamily="34" charset="0"/>
            </a:endParaRPr>
          </a:p>
          <a:p>
            <a:pPr marL="12700" marR="12700" rtl="0">
              <a:spcBef>
                <a:spcPts val="0"/>
              </a:spcBef>
              <a:spcAft>
                <a:spcPts val="0"/>
              </a:spcAft>
            </a:pPr>
            <a:endParaRPr lang="en-US" sz="1800" b="0" i="0" u="none" strike="noStrike" dirty="0">
              <a:solidFill>
                <a:srgbClr val="000000"/>
              </a:solidFill>
              <a:effectLst/>
              <a:latin typeface="Arial" panose="020B0604020202020204" pitchFamily="34" charset="0"/>
            </a:endParaRPr>
          </a:p>
          <a:p>
            <a:pPr marL="12700" marR="12700" rtl="0">
              <a:spcBef>
                <a:spcPts val="0"/>
              </a:spcBef>
              <a:spcAft>
                <a:spcPts val="0"/>
              </a:spcAft>
            </a:pPr>
            <a:r>
              <a:rPr lang="en-US" sz="1800" b="0" i="0" u="none" strike="noStrike" dirty="0">
                <a:solidFill>
                  <a:srgbClr val="000000"/>
                </a:solidFill>
                <a:effectLst/>
                <a:latin typeface="Arial" panose="020B0604020202020204" pitchFamily="34" charset="0"/>
              </a:rPr>
              <a:t>Do you charge by the hour or by the project? This depends upon many factors – trust being the most important one - but one thing I’ve learned is that charging by the hour and submitting invoices weekly or bi-monthly makes it less likely to end up with a deadbeat client. When charging by the project, it’s incredibly important to have both a contract and a well defined Scope/Statement of Work (SOW) that includes regular reviews of work in progress, deadlines, and a process for change requests. Also recommended is billing by phase so that should the client back out, it won’t be at the very end when you’ve invested hours of time and effort that you won’t be able to recover from.</a:t>
            </a:r>
            <a:endParaRPr lang="en-US" sz="1800" dirty="0"/>
          </a:p>
        </p:txBody>
      </p:sp>
      <p:sp>
        <p:nvSpPr>
          <p:cNvPr id="248" name="Google Shape;248;gbbb494ae4d_0_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182348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bbb494ae4d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bbb494ae4d_0_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2700" marR="25400" rtl="0">
              <a:spcBef>
                <a:spcPts val="0"/>
              </a:spcBef>
              <a:spcAft>
                <a:spcPts val="1000"/>
              </a:spcAft>
            </a:pPr>
            <a:r>
              <a:rPr lang="en-US" sz="1800" b="0" i="0" u="none" strike="noStrike" dirty="0">
                <a:solidFill>
                  <a:srgbClr val="222222"/>
                </a:solidFill>
                <a:effectLst/>
                <a:latin typeface="Arial" panose="020B0604020202020204" pitchFamily="34" charset="0"/>
              </a:rPr>
              <a:t>Jenn/Kari</a:t>
            </a:r>
          </a:p>
        </p:txBody>
      </p:sp>
      <p:sp>
        <p:nvSpPr>
          <p:cNvPr id="248" name="Google Shape;248;gbbb494ae4d_0_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1" u="sng" dirty="0"/>
              <a:t>Introductions:</a:t>
            </a:r>
          </a:p>
          <a:p>
            <a:pPr marL="0" lvl="0" indent="0" algn="l" rtl="0">
              <a:lnSpc>
                <a:spcPct val="100000"/>
              </a:lnSpc>
              <a:spcBef>
                <a:spcPts val="0"/>
              </a:spcBef>
              <a:spcAft>
                <a:spcPts val="0"/>
              </a:spcAft>
              <a:buClr>
                <a:schemeClr val="dk1"/>
              </a:buClr>
              <a:buSzPts val="1200"/>
              <a:buFont typeface="Calibri"/>
              <a:buNone/>
            </a:pPr>
            <a:r>
              <a:rPr lang="en-US" dirty="0"/>
              <a:t>Kari’s Intro</a:t>
            </a:r>
          </a:p>
          <a:p>
            <a:pPr marL="0" lvl="0" indent="0" algn="l" rtl="0">
              <a:lnSpc>
                <a:spcPct val="100000"/>
              </a:lnSpc>
              <a:spcBef>
                <a:spcPts val="0"/>
              </a:spcBef>
              <a:spcAft>
                <a:spcPts val="0"/>
              </a:spcAft>
              <a:buClr>
                <a:schemeClr val="dk1"/>
              </a:buClr>
              <a:buSzPts val="1200"/>
              <a:buFont typeface="Calibri"/>
              <a:buNone/>
            </a:pPr>
            <a:r>
              <a:rPr lang="en-US" dirty="0"/>
              <a:t>Jenn’s Intro</a:t>
            </a:r>
          </a:p>
          <a:p>
            <a:pPr marL="0" lvl="0" indent="0" algn="l" rtl="0">
              <a:lnSpc>
                <a:spcPct val="100000"/>
              </a:lnSpc>
              <a:spcBef>
                <a:spcPts val="0"/>
              </a:spcBef>
              <a:spcAft>
                <a:spcPts val="0"/>
              </a:spcAft>
              <a:buClr>
                <a:schemeClr val="dk1"/>
              </a:buClr>
              <a:buSzPts val="1200"/>
              <a:buFont typeface="Calibri"/>
              <a:buNone/>
            </a:pPr>
            <a:endParaRPr lang="en-US" b="1" u="sng" dirty="0"/>
          </a:p>
          <a:p>
            <a:pPr marL="0" lvl="0" indent="0" algn="l" rtl="0">
              <a:lnSpc>
                <a:spcPct val="100000"/>
              </a:lnSpc>
              <a:spcBef>
                <a:spcPts val="0"/>
              </a:spcBef>
              <a:spcAft>
                <a:spcPts val="0"/>
              </a:spcAft>
              <a:buClr>
                <a:schemeClr val="dk1"/>
              </a:buClr>
              <a:buSzPts val="1200"/>
              <a:buFont typeface="Calibri"/>
              <a:buNone/>
            </a:pPr>
            <a:endParaRPr lang="en-US" b="1" u="sng"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93" name="Google Shape;9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Kari</a:t>
            </a:r>
            <a:endParaRPr dirty="0"/>
          </a:p>
        </p:txBody>
      </p:sp>
      <p:sp>
        <p:nvSpPr>
          <p:cNvPr id="178" name="Google Shape;17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1651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bbb494ae4d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bbb494ae4d_0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Kari</a:t>
            </a:r>
            <a:endParaRPr/>
          </a:p>
        </p:txBody>
      </p:sp>
      <p:sp>
        <p:nvSpPr>
          <p:cNvPr id="254" name="Google Shape;254;gbbb494ae4d_0_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bbb494ae4d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bbb494ae4d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sz="1800" b="0" u="none" dirty="0"/>
              <a:t>Jenn</a:t>
            </a:r>
          </a:p>
          <a:p>
            <a:pPr marL="0" lvl="0" indent="0" algn="l" rtl="0">
              <a:lnSpc>
                <a:spcPct val="100000"/>
              </a:lnSpc>
              <a:spcBef>
                <a:spcPts val="0"/>
              </a:spcBef>
              <a:spcAft>
                <a:spcPts val="0"/>
              </a:spcAft>
              <a:buClr>
                <a:schemeClr val="dk1"/>
              </a:buClr>
              <a:buSzPts val="1200"/>
              <a:buFont typeface="Calibri"/>
              <a:buNone/>
            </a:pPr>
            <a:r>
              <a:rPr lang="en-US" sz="1800" b="1" u="sng" dirty="0"/>
              <a:t>Expectations:</a:t>
            </a:r>
          </a:p>
          <a:p>
            <a:pPr marL="0" lvl="0" indent="0" algn="l" rtl="0">
              <a:lnSpc>
                <a:spcPct val="100000"/>
              </a:lnSpc>
              <a:spcBef>
                <a:spcPts val="0"/>
              </a:spcBef>
              <a:spcAft>
                <a:spcPts val="0"/>
              </a:spcAft>
              <a:buClr>
                <a:schemeClr val="dk1"/>
              </a:buClr>
              <a:buSzPts val="1200"/>
              <a:buFont typeface="Calibri"/>
              <a:buNone/>
            </a:pPr>
            <a:endParaRPr lang="en-US" sz="1800" dirty="0"/>
          </a:p>
          <a:p>
            <a:pPr marL="0" lvl="0" indent="0" algn="l" rtl="0">
              <a:lnSpc>
                <a:spcPct val="100000"/>
              </a:lnSpc>
              <a:spcBef>
                <a:spcPts val="0"/>
              </a:spcBef>
              <a:spcAft>
                <a:spcPts val="0"/>
              </a:spcAft>
              <a:buClr>
                <a:schemeClr val="dk1"/>
              </a:buClr>
              <a:buSzPts val="1200"/>
              <a:buFont typeface="Calibri"/>
              <a:buNone/>
            </a:pPr>
            <a:r>
              <a:rPr lang="en-US" sz="1800" dirty="0"/>
              <a:t>Today’s focus is “getting started”, so if you’re already a consultant, or have years of experience, we look forward to you adding to our discussion. </a:t>
            </a:r>
          </a:p>
          <a:p>
            <a:pPr marL="0" lvl="0" indent="0" algn="l" rtl="0">
              <a:lnSpc>
                <a:spcPct val="100000"/>
              </a:lnSpc>
              <a:spcBef>
                <a:spcPts val="0"/>
              </a:spcBef>
              <a:spcAft>
                <a:spcPts val="0"/>
              </a:spcAft>
              <a:buClr>
                <a:schemeClr val="dk1"/>
              </a:buClr>
              <a:buSzPts val="1200"/>
              <a:buFont typeface="Calibri"/>
              <a:buNone/>
            </a:pPr>
            <a:endParaRPr lang="en-US" sz="1800" dirty="0"/>
          </a:p>
          <a:p>
            <a:pPr marL="0" lvl="0" indent="0" algn="l" rtl="0">
              <a:lnSpc>
                <a:spcPct val="100000"/>
              </a:lnSpc>
              <a:spcBef>
                <a:spcPts val="0"/>
              </a:spcBef>
              <a:spcAft>
                <a:spcPts val="0"/>
              </a:spcAft>
              <a:buClr>
                <a:schemeClr val="dk1"/>
              </a:buClr>
              <a:buSzPts val="1200"/>
              <a:buFont typeface="Calibri"/>
              <a:buNone/>
            </a:pPr>
            <a:r>
              <a:rPr lang="en-US" sz="1800" dirty="0"/>
              <a:t>Review outline on slide.</a:t>
            </a:r>
          </a:p>
          <a:p>
            <a:pPr marL="0" lvl="0" indent="0" algn="l" rtl="0">
              <a:lnSpc>
                <a:spcPct val="100000"/>
              </a:lnSpc>
              <a:spcBef>
                <a:spcPts val="0"/>
              </a:spcBef>
              <a:spcAft>
                <a:spcPts val="0"/>
              </a:spcAft>
              <a:buClr>
                <a:schemeClr val="dk1"/>
              </a:buClr>
              <a:buSzPts val="1200"/>
              <a:buFont typeface="Calibri"/>
              <a:buNone/>
            </a:pPr>
            <a:endParaRPr lang="en-US" sz="1800" dirty="0"/>
          </a:p>
          <a:p>
            <a:pPr marL="0" lvl="0" indent="0" algn="l" rtl="0">
              <a:lnSpc>
                <a:spcPct val="100000"/>
              </a:lnSpc>
              <a:spcBef>
                <a:spcPts val="0"/>
              </a:spcBef>
              <a:spcAft>
                <a:spcPts val="0"/>
              </a:spcAft>
              <a:buClr>
                <a:schemeClr val="dk1"/>
              </a:buClr>
              <a:buSzPts val="1200"/>
              <a:buFont typeface="Calibri"/>
              <a:buNone/>
            </a:pPr>
            <a:r>
              <a:rPr lang="en-US" sz="1800" dirty="0"/>
              <a:t>Was anyone expecting something different?</a:t>
            </a:r>
          </a:p>
          <a:p>
            <a:pPr marL="0" lvl="0" indent="0" algn="l" rtl="0">
              <a:lnSpc>
                <a:spcPct val="100000"/>
              </a:lnSpc>
              <a:spcBef>
                <a:spcPts val="0"/>
              </a:spcBef>
              <a:spcAft>
                <a:spcPts val="0"/>
              </a:spcAft>
              <a:buClr>
                <a:schemeClr val="dk1"/>
              </a:buClr>
              <a:buSzPts val="1200"/>
              <a:buFont typeface="Calibri"/>
              <a:buNone/>
            </a:pPr>
            <a:endParaRPr lang="en-US" sz="1800" dirty="0"/>
          </a:p>
          <a:p>
            <a:pPr marL="0" lvl="0" indent="0" algn="l" rtl="0">
              <a:lnSpc>
                <a:spcPct val="100000"/>
              </a:lnSpc>
              <a:spcBef>
                <a:spcPts val="0"/>
              </a:spcBef>
              <a:spcAft>
                <a:spcPts val="0"/>
              </a:spcAft>
              <a:buClr>
                <a:schemeClr val="dk1"/>
              </a:buClr>
              <a:buSzPts val="1200"/>
              <a:buFont typeface="Calibri"/>
              <a:buNone/>
            </a:pPr>
            <a:endParaRPr lang="en-US" sz="1800" dirty="0"/>
          </a:p>
          <a:p>
            <a:pPr marL="0" lvl="0" indent="0" algn="l" rtl="0">
              <a:lnSpc>
                <a:spcPct val="100000"/>
              </a:lnSpc>
              <a:spcBef>
                <a:spcPts val="0"/>
              </a:spcBef>
              <a:spcAft>
                <a:spcPts val="0"/>
              </a:spcAft>
              <a:buClr>
                <a:schemeClr val="dk1"/>
              </a:buClr>
              <a:buSzPts val="1200"/>
              <a:buFont typeface="Calibri"/>
              <a:buNone/>
            </a:pPr>
            <a:endParaRPr lang="en-US" sz="1800" dirty="0"/>
          </a:p>
          <a:p>
            <a:pPr rtl="0">
              <a:spcBef>
                <a:spcPts val="2000"/>
              </a:spcBef>
              <a:spcAft>
                <a:spcPts val="600"/>
              </a:spcAft>
            </a:pPr>
            <a:endParaRPr lang="en-US" sz="1800" b="1" i="0" u="sng" strike="noStrike" dirty="0">
              <a:solidFill>
                <a:srgbClr val="000000"/>
              </a:solidFill>
              <a:effectLst/>
              <a:latin typeface="Arial" panose="020B0604020202020204" pitchFamily="34" charset="0"/>
            </a:endParaRPr>
          </a:p>
          <a:p>
            <a:pPr rtl="0">
              <a:spcBef>
                <a:spcPts val="2000"/>
              </a:spcBef>
              <a:spcAft>
                <a:spcPts val="600"/>
              </a:spcAft>
            </a:pPr>
            <a:endParaRPr lang="en-US" sz="1800" b="1" i="0" u="sng" strike="noStrike" dirty="0">
              <a:solidFill>
                <a:srgbClr val="000000"/>
              </a:solidFill>
              <a:effectLst/>
              <a:latin typeface="Arial" panose="020B0604020202020204" pitchFamily="34" charset="0"/>
            </a:endParaRPr>
          </a:p>
          <a:p>
            <a:pPr rtl="0">
              <a:spcBef>
                <a:spcPts val="2000"/>
              </a:spcBef>
              <a:spcAft>
                <a:spcPts val="600"/>
              </a:spcAft>
            </a:pPr>
            <a:endParaRPr lang="en-US" sz="1800" b="1" i="0" u="sng" strike="noStrike" dirty="0">
              <a:solidFill>
                <a:srgbClr val="000000"/>
              </a:solidFill>
              <a:effectLst/>
              <a:latin typeface="Arial" panose="020B0604020202020204" pitchFamily="34" charset="0"/>
            </a:endParaRPr>
          </a:p>
          <a:p>
            <a:pPr rtl="0">
              <a:spcBef>
                <a:spcPts val="2000"/>
              </a:spcBef>
              <a:spcAft>
                <a:spcPts val="600"/>
              </a:spcAft>
            </a:pPr>
            <a:endParaRPr lang="en-US" sz="1800" b="1" i="0" u="sng" strike="noStrike" dirty="0">
              <a:solidFill>
                <a:srgbClr val="000000"/>
              </a:solidFill>
              <a:effectLst/>
              <a:latin typeface="Arial" panose="020B0604020202020204" pitchFamily="34" charset="0"/>
            </a:endParaRPr>
          </a:p>
          <a:p>
            <a:pPr rtl="0">
              <a:spcBef>
                <a:spcPts val="2000"/>
              </a:spcBef>
              <a:spcAft>
                <a:spcPts val="600"/>
              </a:spcAft>
            </a:pPr>
            <a:endParaRPr lang="en-US" sz="1800" b="1" i="0" u="sng" strike="noStrike" dirty="0">
              <a:solidFill>
                <a:srgbClr val="000000"/>
              </a:solidFill>
              <a:effectLst/>
              <a:latin typeface="Arial" panose="020B0604020202020204" pitchFamily="34" charset="0"/>
            </a:endParaRPr>
          </a:p>
          <a:p>
            <a:pPr rtl="0">
              <a:spcBef>
                <a:spcPts val="2000"/>
              </a:spcBef>
              <a:spcAft>
                <a:spcPts val="600"/>
              </a:spcAft>
            </a:pPr>
            <a:endParaRPr lang="en-US" sz="1800" b="1" i="0" u="sng" strike="noStrike" dirty="0">
              <a:solidFill>
                <a:srgbClr val="000000"/>
              </a:solidFill>
              <a:effectLst/>
              <a:latin typeface="Arial" panose="020B0604020202020204" pitchFamily="34" charset="0"/>
            </a:endParaRPr>
          </a:p>
          <a:p>
            <a:pPr rtl="0">
              <a:spcBef>
                <a:spcPts val="2000"/>
              </a:spcBef>
              <a:spcAft>
                <a:spcPts val="600"/>
              </a:spcAft>
            </a:pPr>
            <a:endParaRPr lang="en-US" sz="1800" b="1" i="0" u="sng" strike="noStrike" dirty="0">
              <a:solidFill>
                <a:srgbClr val="000000"/>
              </a:solidFill>
              <a:effectLst/>
              <a:latin typeface="Arial" panose="020B0604020202020204" pitchFamily="34" charset="0"/>
            </a:endParaRPr>
          </a:p>
          <a:p>
            <a:pPr marL="0" lvl="0" indent="0" algn="l" rtl="0">
              <a:spcBef>
                <a:spcPts val="0"/>
              </a:spcBef>
              <a:spcAft>
                <a:spcPts val="0"/>
              </a:spcAft>
              <a:buNone/>
            </a:pPr>
            <a:endParaRPr dirty="0"/>
          </a:p>
        </p:txBody>
      </p:sp>
      <p:sp>
        <p:nvSpPr>
          <p:cNvPr id="193" name="Google Shape;193;gbbb494ae4d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bbb494ae4d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bbb494ae4d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Kari to ask - </a:t>
            </a:r>
            <a:endParaRPr dirty="0"/>
          </a:p>
        </p:txBody>
      </p:sp>
      <p:sp>
        <p:nvSpPr>
          <p:cNvPr id="205" name="Google Shape;205;gbbb494ae4d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bbb494ae4d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bbb494ae4d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rtl="0">
              <a:spcBef>
                <a:spcPts val="1800"/>
              </a:spcBef>
              <a:spcAft>
                <a:spcPts val="600"/>
              </a:spcAft>
            </a:pPr>
            <a:r>
              <a:rPr lang="en-US" sz="1600" b="0" i="0" u="none" strike="noStrike" dirty="0">
                <a:solidFill>
                  <a:srgbClr val="000000"/>
                </a:solidFill>
                <a:effectLst/>
                <a:latin typeface="Arial" panose="020B0604020202020204" pitchFamily="34" charset="0"/>
              </a:rPr>
              <a:t>Kari to debrief</a:t>
            </a:r>
          </a:p>
          <a:p>
            <a:pPr rtl="0">
              <a:spcBef>
                <a:spcPts val="1800"/>
              </a:spcBef>
              <a:spcAft>
                <a:spcPts val="600"/>
              </a:spcAft>
            </a:pPr>
            <a:r>
              <a:rPr lang="en-US" sz="1600" b="1" i="0" u="sng" strike="noStrike" dirty="0">
                <a:solidFill>
                  <a:srgbClr val="000000"/>
                </a:solidFill>
                <a:effectLst/>
                <a:latin typeface="Arial" panose="020B0604020202020204" pitchFamily="34" charset="0"/>
              </a:rPr>
              <a:t>What is an Independent Consultant? </a:t>
            </a:r>
            <a:endParaRPr lang="en-US" b="1" u="sng" dirty="0">
              <a:effectLs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Own at least part of your own business and is set up as a business (vs a contractor who must work under the banner of another company, such as a recruiter)</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Work for multiple companies during each tax year</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Have specialized skills or expertise</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Work on a temporary, short assignment, or project basis</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Work for a client for a limited period of time and not on a permanent basis</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Supply most of your own materials and equipment</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Has significant decision-making authority over the work they do and how they do it</a:t>
            </a:r>
          </a:p>
          <a:p>
            <a:pPr rtl="0">
              <a:spcBef>
                <a:spcPts val="1800"/>
              </a:spcBef>
              <a:spcAft>
                <a:spcPts val="1600"/>
              </a:spcAft>
            </a:pPr>
            <a:endParaRPr lang="en-US" sz="1600" b="0" i="0" u="none" strike="noStrike" dirty="0">
              <a:solidFill>
                <a:srgbClr val="000000"/>
              </a:solidFill>
              <a:effectLst/>
              <a:latin typeface="Arial" panose="020B0604020202020204" pitchFamily="34" charset="0"/>
            </a:endParaRPr>
          </a:p>
          <a:p>
            <a:pPr rtl="0">
              <a:spcBef>
                <a:spcPts val="1800"/>
              </a:spcBef>
              <a:spcAft>
                <a:spcPts val="1600"/>
              </a:spcAft>
            </a:pPr>
            <a:r>
              <a:rPr lang="en-US" sz="1600" b="1" i="0" u="sng" strike="noStrike" dirty="0">
                <a:solidFill>
                  <a:srgbClr val="000000"/>
                </a:solidFill>
                <a:effectLst/>
                <a:latin typeface="Arial" panose="020B0604020202020204" pitchFamily="34" charset="0"/>
              </a:rPr>
              <a:t>Consultant vs Contractor?</a:t>
            </a:r>
            <a:endParaRPr lang="en-US" b="1" u="sng" dirty="0">
              <a:effectLst/>
            </a:endParaRPr>
          </a:p>
          <a:p>
            <a:pPr rtl="0">
              <a:spcBef>
                <a:spcPts val="0"/>
              </a:spcBef>
              <a:spcAft>
                <a:spcPts val="0"/>
              </a:spcAft>
            </a:pPr>
            <a:r>
              <a:rPr lang="en-US" sz="1100" b="0" i="0" u="none" strike="noStrike" dirty="0">
                <a:solidFill>
                  <a:srgbClr val="000000"/>
                </a:solidFill>
                <a:effectLst/>
                <a:latin typeface="Arial" panose="020B0604020202020204" pitchFamily="34" charset="0"/>
              </a:rPr>
              <a:t>You may get different definitions and terms used interchangeably but this is our interpretation</a:t>
            </a: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Consultant</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Analyzes, assesses, offers advice/consulting services for solutions to client problem(s)</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May or may not “do” the work</a:t>
            </a:r>
          </a:p>
          <a:p>
            <a:pPr marL="457200" marR="0" lvl="0" indent="-22860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i="0" u="none" strike="noStrike" dirty="0">
                <a:solidFill>
                  <a:srgbClr val="000000"/>
                </a:solidFill>
                <a:effectLst/>
                <a:latin typeface="Arial" panose="020B0604020202020204" pitchFamily="34" charset="0"/>
              </a:rPr>
              <a:t>Contractor (aka Staff Augmentation)</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Client usually already knows (or things they know) the problem, cause, and solution</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Contractor usually hired to “do” the work </a:t>
            </a:r>
          </a:p>
          <a:p>
            <a:pPr marL="742950" lvl="1" indent="-285750" rtl="0" fontAlgn="base">
              <a:spcBef>
                <a:spcPts val="0"/>
              </a:spcBef>
              <a:spcAft>
                <a:spcPts val="0"/>
              </a:spcAft>
              <a:buFont typeface="Arial" panose="020B0604020202020204" pitchFamily="34" charset="0"/>
              <a:buChar char="•"/>
            </a:pPr>
            <a:endParaRPr lang="en-US" sz="1100" b="0" i="0" u="none" strike="noStrike" dirty="0">
              <a:solidFill>
                <a:srgbClr val="000000"/>
              </a:solidFill>
              <a:effectLst/>
              <a:latin typeface="Arial" panose="020B0604020202020204" pitchFamily="34" charset="0"/>
            </a:endParaRPr>
          </a:p>
          <a:p>
            <a:pPr marL="0" lvl="0" indent="0" rtl="0" fontAlgn="base">
              <a:spcBef>
                <a:spcPts val="0"/>
              </a:spcBef>
              <a:spcAft>
                <a:spcPts val="0"/>
              </a:spcAft>
              <a:buFont typeface="Arial" panose="020B0604020202020204" pitchFamily="34" charset="0"/>
              <a:buNone/>
            </a:pPr>
            <a:r>
              <a:rPr lang="en-US" sz="1100" b="0" i="0" u="none" strike="noStrike" dirty="0">
                <a:solidFill>
                  <a:srgbClr val="000000"/>
                </a:solidFill>
                <a:effectLst/>
                <a:latin typeface="Arial" panose="020B0604020202020204" pitchFamily="34" charset="0"/>
              </a:rPr>
              <a:t>Link to IRS regs in Tools &amp; Resources</a:t>
            </a:r>
          </a:p>
        </p:txBody>
      </p:sp>
      <p:sp>
        <p:nvSpPr>
          <p:cNvPr id="212" name="Google Shape;212;gbbb494ae4d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bbb494ae4d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bbb494ae4d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2700" rtl="0">
              <a:spcBef>
                <a:spcPts val="0"/>
              </a:spcBef>
              <a:spcAft>
                <a:spcPts val="0"/>
              </a:spcAft>
            </a:pPr>
            <a:r>
              <a:rPr lang="en-US" sz="1800" b="0" i="0" u="none" strike="noStrike" dirty="0">
                <a:solidFill>
                  <a:srgbClr val="000000"/>
                </a:solidFill>
                <a:effectLst/>
                <a:latin typeface="Arial" panose="020B0604020202020204" pitchFamily="34" charset="0"/>
              </a:rPr>
              <a:t>Kari – Pros</a:t>
            </a:r>
          </a:p>
          <a:p>
            <a:pPr marL="12700" rtl="0">
              <a:spcBef>
                <a:spcPts val="0"/>
              </a:spcBef>
              <a:spcAft>
                <a:spcPts val="0"/>
              </a:spcAft>
            </a:pPr>
            <a:r>
              <a:rPr lang="en-US" sz="1800" b="0" i="0" u="none" strike="noStrike" dirty="0">
                <a:solidFill>
                  <a:srgbClr val="000000"/>
                </a:solidFill>
                <a:effectLst/>
                <a:latin typeface="Arial" panose="020B0604020202020204" pitchFamily="34" charset="0"/>
              </a:rPr>
              <a:t>Jenn - Cons</a:t>
            </a:r>
          </a:p>
          <a:p>
            <a:pPr marL="12700" rtl="0">
              <a:spcBef>
                <a:spcPts val="0"/>
              </a:spcBef>
              <a:spcAft>
                <a:spcPts val="0"/>
              </a:spcAft>
            </a:pPr>
            <a:r>
              <a:rPr lang="en-US" sz="1800" b="0" i="0" u="none" strike="noStrike" dirty="0">
                <a:solidFill>
                  <a:srgbClr val="000000"/>
                </a:solidFill>
                <a:effectLst/>
                <a:latin typeface="Arial" panose="020B0604020202020204" pitchFamily="34" charset="0"/>
              </a:rPr>
              <a:t>Pros</a:t>
            </a:r>
            <a:endParaRPr lang="en-US" b="0" dirty="0">
              <a:effectLst/>
            </a:endParaRPr>
          </a:p>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Become your own boss - </a:t>
            </a:r>
            <a:r>
              <a:rPr lang="en-US" sz="1800" b="0" i="0" u="none" strike="noStrike" dirty="0">
                <a:solidFill>
                  <a:srgbClr val="000000"/>
                </a:solidFill>
                <a:effectLst/>
                <a:latin typeface="Arial" panose="020B0604020202020204" pitchFamily="34" charset="0"/>
              </a:rPr>
              <a:t>Contract work provides greater independence and, for many people, a greater perceived level of job security than traditional employment.</a:t>
            </a:r>
            <a:endParaRPr lang="en-US" sz="1800" b="1"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Maintain a good work/life balance - </a:t>
            </a:r>
            <a:r>
              <a:rPr lang="en-US" sz="1800" b="0" i="0" u="none" strike="noStrike" dirty="0">
                <a:solidFill>
                  <a:srgbClr val="000000"/>
                </a:solidFill>
                <a:effectLst/>
                <a:latin typeface="Arial" panose="020B0604020202020204" pitchFamily="34" charset="0"/>
              </a:rPr>
              <a:t>Less commuting, fewer meetings, less office politics – and you can work the hours that suit you and your lifestyle best.</a:t>
            </a:r>
            <a:endParaRPr lang="en-US" sz="1800" b="1"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Earn more money - </a:t>
            </a:r>
            <a:r>
              <a:rPr lang="en-US" sz="1800" b="0" i="0" u="none" strike="noStrike" dirty="0">
                <a:solidFill>
                  <a:srgbClr val="000000"/>
                </a:solidFill>
                <a:effectLst/>
                <a:latin typeface="Arial" panose="020B0604020202020204" pitchFamily="34" charset="0"/>
              </a:rPr>
              <a:t>Being a contractor means you get paid for every hour of work you do, at the market rate. If your skills are in demand, your income could be high.</a:t>
            </a:r>
            <a:endParaRPr lang="en-US" sz="1800" b="1"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Test out a new field of expertise - </a:t>
            </a:r>
            <a:r>
              <a:rPr lang="en-US" sz="1800" b="0" i="0" u="none" strike="noStrike" dirty="0">
                <a:solidFill>
                  <a:srgbClr val="000000"/>
                </a:solidFill>
                <a:effectLst/>
                <a:latin typeface="Arial" panose="020B0604020202020204" pitchFamily="34" charset="0"/>
              </a:rPr>
              <a:t>Not sure if there's a market for your skills? You can dip a toe into a new industry without committing yourself to a full‐time job. If it doesn't work out, you can cut your losses quickly and easily.</a:t>
            </a:r>
            <a:endParaRPr lang="en-US" sz="1800" b="1"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Start on a part‐time basis - </a:t>
            </a:r>
            <a:r>
              <a:rPr lang="en-US" sz="1800" b="0" i="0" u="none" strike="noStrike" dirty="0">
                <a:solidFill>
                  <a:srgbClr val="000000"/>
                </a:solidFill>
                <a:effectLst/>
                <a:latin typeface="Arial" panose="020B0604020202020204" pitchFamily="34" charset="0"/>
              </a:rPr>
              <a:t>This can be appealing to young people just graduating from college, or older people who want to experiment with a second or even third career.</a:t>
            </a:r>
            <a:endParaRPr lang="en-US" sz="1800" b="1"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Test out a company - </a:t>
            </a:r>
            <a:r>
              <a:rPr lang="en-US" sz="1800" b="0" i="0" u="none" strike="noStrike" dirty="0">
                <a:solidFill>
                  <a:srgbClr val="000000"/>
                </a:solidFill>
                <a:effectLst/>
                <a:latin typeface="Arial" panose="020B0604020202020204" pitchFamily="34" charset="0"/>
              </a:rPr>
              <a:t>If you're not sure a new company is offering the right full‐time employment opportunity for you, suggest first working for them as an independent contractor.</a:t>
            </a:r>
            <a:endParaRPr lang="en-US" sz="1800" b="1" i="0" u="none" strike="noStrike" dirty="0">
              <a:solidFill>
                <a:srgbClr val="000000"/>
              </a:solidFill>
              <a:effectLst/>
              <a:latin typeface="Arial" panose="020B0604020202020204" pitchFamily="34" charset="0"/>
            </a:endParaRPr>
          </a:p>
          <a:p>
            <a:pPr lvl="0" rtl="0">
              <a:spcBef>
                <a:spcPts val="0"/>
              </a:spcBef>
              <a:spcAft>
                <a:spcPts val="0"/>
              </a:spcAft>
            </a:pPr>
            <a:endParaRPr lang="en-US" sz="1800" b="0" i="0" u="none" strike="noStrike" cap="none" dirty="0">
              <a:solidFill>
                <a:srgbClr val="000000"/>
              </a:solidFill>
              <a:effectLst/>
              <a:latin typeface="Arial" panose="020B0604020202020204" pitchFamily="34" charset="0"/>
              <a:cs typeface="Calibri"/>
              <a:sym typeface="Calibri"/>
            </a:endParaRPr>
          </a:p>
          <a:p>
            <a:pPr lvl="0" rtl="0">
              <a:spcBef>
                <a:spcPts val="0"/>
              </a:spcBef>
              <a:spcAft>
                <a:spcPts val="0"/>
              </a:spcAft>
            </a:pPr>
            <a:r>
              <a:rPr lang="en-US" sz="1800" b="0" i="0" u="none" strike="noStrike" cap="none" dirty="0">
                <a:solidFill>
                  <a:srgbClr val="000000"/>
                </a:solidFill>
                <a:effectLst/>
                <a:latin typeface="Arial" panose="020B0604020202020204" pitchFamily="34" charset="0"/>
                <a:cs typeface="Calibri"/>
                <a:sym typeface="Calibri"/>
              </a:rPr>
              <a:t>Cons</a:t>
            </a:r>
          </a:p>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Liability</a:t>
            </a:r>
          </a:p>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Responsibility</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No one is giving you “vacation” days, PTO, sick days – this comes out of your bottom line</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No coffee talks/water cooler chats unless you seek them out</a:t>
            </a:r>
          </a:p>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Find your own work</a:t>
            </a:r>
          </a:p>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Take on other roles </a:t>
            </a:r>
            <a:r>
              <a:rPr lang="en-US" sz="1800" b="0" i="0" u="none" strike="noStrike" dirty="0">
                <a:solidFill>
                  <a:srgbClr val="000000"/>
                </a:solidFill>
                <a:effectLst/>
                <a:latin typeface="Arial" panose="020B0604020202020204" pitchFamily="34" charset="0"/>
              </a:rPr>
              <a:t>- Marketing, Accounting, Project Management</a:t>
            </a:r>
          </a:p>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Employment rights </a:t>
            </a:r>
            <a:r>
              <a:rPr lang="en-US" sz="1800" b="0" i="0" u="none" strike="noStrike" dirty="0">
                <a:solidFill>
                  <a:srgbClr val="000000"/>
                </a:solidFill>
                <a:effectLst/>
                <a:latin typeface="Arial" panose="020B0604020202020204" pitchFamily="34" charset="0"/>
              </a:rPr>
              <a:t>– in most countries, you won't have the same legal rights as a regular employee.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You’re only paid for the work you do - You'll have no income during temporary lulls in workload. This can be stressful, so you'll need to budget carefully.</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You won’t have employment benefits - Your client doesn't have to provide you with health benefits or even (in some countries) pay you the minimum wage.</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You may not be covered by Workers Compensation or similar schemes - It may seem unfair, but you may not be treated on an equal footing with other workers.</a:t>
            </a:r>
          </a:p>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The ‘Outsider’ label </a:t>
            </a:r>
            <a:r>
              <a:rPr lang="en-US" sz="1800" b="0" i="0" u="none" strike="noStrike" dirty="0">
                <a:solidFill>
                  <a:srgbClr val="000000"/>
                </a:solidFill>
                <a:effectLst/>
                <a:latin typeface="Arial" panose="020B0604020202020204" pitchFamily="34" charset="0"/>
              </a:rPr>
              <a:t>- You won't ‘belong’ to the organization you happen to be contracting for. They don’t have to invite you to company meetings or involve you in strategy discussions or planning. And some full‐time employees may resent you if they think you're earning more than them.</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You may not be covered under equal opportunity employment laws - This varies from one country to another – some governments apply the same legislation to contractors, but many don't.</a:t>
            </a:r>
          </a:p>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Taxes</a:t>
            </a:r>
            <a:r>
              <a:rPr lang="en-US" sz="1800" b="0" i="0" u="none" strike="noStrike" dirty="0">
                <a:solidFill>
                  <a:srgbClr val="000000"/>
                </a:solidFill>
                <a:effectLst/>
                <a:latin typeface="Arial" panose="020B0604020202020204" pitchFamily="34" charset="0"/>
              </a:rPr>
              <a:t> are not withheld and paid by your client - This means that if you don't put money aside for your year‐end tax bills, you could get into trouble. Use good quality accounting software to keep track of tax owed and the contents of your savings accounts. Be aware that if your client incorrectly classifies you as an employee, they may be required to pay back taxes and provide employee benefits. That will cause problems for you and your client, so it's important to get it right.</a:t>
            </a:r>
          </a:p>
          <a:p>
            <a:pPr marL="0" lvl="0" indent="0" algn="l" rtl="0">
              <a:spcBef>
                <a:spcPts val="0"/>
              </a:spcBef>
              <a:spcAft>
                <a:spcPts val="0"/>
              </a:spcAft>
              <a:buNone/>
            </a:pPr>
            <a:endParaRPr dirty="0"/>
          </a:p>
        </p:txBody>
      </p:sp>
      <p:sp>
        <p:nvSpPr>
          <p:cNvPr id="220" name="Google Shape;220;gbbb494ae4d_0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bbb494ae4d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bbb494ae4d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rtl="0" fontAlgn="base">
              <a:spcBef>
                <a:spcPts val="0"/>
              </a:spcBef>
              <a:spcAft>
                <a:spcPts val="0"/>
              </a:spcAft>
              <a:buFont typeface="Arial" panose="020B0604020202020204" pitchFamily="34" charset="0"/>
              <a:buNone/>
            </a:pPr>
            <a:r>
              <a:rPr lang="en-US" sz="1200" b="0" i="0" u="none" strike="noStrike" dirty="0">
                <a:solidFill>
                  <a:srgbClr val="000000"/>
                </a:solidFill>
                <a:effectLst/>
                <a:latin typeface="Arial" panose="020B0604020202020204" pitchFamily="34" charset="0"/>
              </a:rPr>
              <a:t>Kari – items on the left</a:t>
            </a:r>
          </a:p>
          <a:p>
            <a:pPr marL="0" indent="0" rtl="0" fontAlgn="base">
              <a:spcBef>
                <a:spcPts val="0"/>
              </a:spcBef>
              <a:spcAft>
                <a:spcPts val="0"/>
              </a:spcAft>
              <a:buFont typeface="Arial" panose="020B0604020202020204" pitchFamily="34" charset="0"/>
              <a:buNone/>
            </a:pPr>
            <a:r>
              <a:rPr lang="en-US" sz="1200" b="0" i="0" u="none" strike="noStrike" dirty="0">
                <a:solidFill>
                  <a:srgbClr val="000000"/>
                </a:solidFill>
                <a:effectLst/>
                <a:latin typeface="Arial" panose="020B0604020202020204" pitchFamily="34" charset="0"/>
              </a:rPr>
              <a:t>Jenn – items on the right</a:t>
            </a:r>
          </a:p>
          <a:p>
            <a:pPr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Arial" panose="020B0604020202020204" pitchFamily="34" charset="0"/>
              </a:rPr>
              <a:t>Set up your business - </a:t>
            </a:r>
            <a:r>
              <a:rPr lang="en-US" sz="1200" b="0" i="0" u="none" strike="noStrike" dirty="0">
                <a:solidFill>
                  <a:srgbClr val="000000"/>
                </a:solidFill>
                <a:effectLst/>
                <a:latin typeface="Arial" panose="020B0604020202020204" pitchFamily="34" charset="0"/>
              </a:rPr>
              <a:t>Check out our guide on starting a business for tips on getting registered, choosing a business structure, budgeting and more.</a:t>
            </a:r>
            <a:endParaRPr lang="en-US" sz="1200" b="1"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Arial" panose="020B0604020202020204" pitchFamily="34" charset="0"/>
              </a:rPr>
              <a:t>Write a business plan - </a:t>
            </a:r>
            <a:r>
              <a:rPr lang="en-US" sz="1200" b="0" i="0" u="none" strike="noStrike" dirty="0">
                <a:solidFill>
                  <a:srgbClr val="000000"/>
                </a:solidFill>
                <a:effectLst/>
                <a:latin typeface="Arial" panose="020B0604020202020204" pitchFamily="34" charset="0"/>
              </a:rPr>
              <a:t>Be sure to include things such as your rates, expenses and expected growth. </a:t>
            </a:r>
            <a:endParaRPr lang="en-US" sz="1200" b="1"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Arial" panose="020B0604020202020204" pitchFamily="34" charset="0"/>
              </a:rPr>
              <a:t>Separate personal and business banking - </a:t>
            </a:r>
            <a:r>
              <a:rPr lang="en-US" sz="1200" b="0" i="0" u="none" strike="noStrike" dirty="0">
                <a:solidFill>
                  <a:srgbClr val="000000"/>
                </a:solidFill>
                <a:effectLst/>
                <a:latin typeface="Arial" panose="020B0604020202020204" pitchFamily="34" charset="0"/>
              </a:rPr>
              <a:t>This makes it much easier to manage your accounts.</a:t>
            </a:r>
            <a:endParaRPr lang="en-US" sz="1200" b="1"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Arial" panose="020B0604020202020204" pitchFamily="34" charset="0"/>
              </a:rPr>
              <a:t>Find Company name</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Do a search in your state to see if it is available</a:t>
            </a:r>
            <a:endParaRPr lang="en-US" sz="1200" b="1"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Do a search for the domain name to see if taken/available</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Consider how easy it will be to type, remember, locate</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Consider hashtags that would work w/this and if they are already in use</a:t>
            </a:r>
          </a:p>
          <a:p>
            <a:pPr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Arial" panose="020B0604020202020204" pitchFamily="34" charset="0"/>
              </a:rPr>
              <a:t>Obtain insurance</a:t>
            </a:r>
            <a:r>
              <a:rPr lang="en-US" sz="1200" b="0" i="0" u="none" strike="noStrike" dirty="0">
                <a:solidFill>
                  <a:srgbClr val="000000"/>
                </a:solidFill>
                <a:effectLst/>
                <a:latin typeface="Arial" panose="020B0604020202020204" pitchFamily="34" charset="0"/>
              </a:rPr>
              <a:t> </a:t>
            </a:r>
          </a:p>
          <a:p>
            <a:pPr lvl="1"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Errors and Omissions</a:t>
            </a:r>
          </a:p>
          <a:p>
            <a:pPr lvl="1"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General Business Liability</a:t>
            </a:r>
          </a:p>
          <a:p>
            <a:pPr marL="914400" marR="0" lvl="1" indent="-22860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dirty="0">
                <a:solidFill>
                  <a:srgbClr val="000000"/>
                </a:solidFill>
                <a:effectLst/>
                <a:latin typeface="Arial" panose="020B0604020202020204" pitchFamily="34" charset="0"/>
              </a:rPr>
              <a:t>Life Insurance</a:t>
            </a:r>
          </a:p>
          <a:p>
            <a:pPr lvl="1"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Health Insurance</a:t>
            </a:r>
          </a:p>
          <a:p>
            <a:pPr marL="1200150" lvl="2"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Open market</a:t>
            </a:r>
            <a:endParaRPr lang="en-US" sz="1200" b="1" i="0" u="none" strike="noStrike" dirty="0">
              <a:solidFill>
                <a:srgbClr val="000000"/>
              </a:solidFill>
              <a:effectLst/>
              <a:latin typeface="Arial" panose="020B0604020202020204" pitchFamily="34" charset="0"/>
            </a:endParaRPr>
          </a:p>
          <a:p>
            <a:pPr marL="1200150" lvl="2"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“community plans”</a:t>
            </a:r>
          </a:p>
          <a:p>
            <a:pPr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Arial" panose="020B0604020202020204" pitchFamily="34" charset="0"/>
              </a:rPr>
              <a:t>Locate a lawyer/attorney to have on retainer or help with legal matters</a:t>
            </a:r>
            <a:endParaRPr lang="en-US" sz="1200" b="0" i="0" u="none" strike="noStrike" dirty="0">
              <a:solidFill>
                <a:srgbClr val="000000"/>
              </a:solidFill>
              <a:effectLst/>
              <a:latin typeface="Arial" panose="020B0604020202020204" pitchFamily="34" charset="0"/>
            </a:endParaRPr>
          </a:p>
          <a:p>
            <a:pPr lvl="1"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It's also a good idea to have your own standard contract, NDA (non‐disclosure agreement), and services agreement for your clients to sign.</a:t>
            </a:r>
          </a:p>
          <a:p>
            <a:pPr lvl="1"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Some clients may prefer to use their own documentation.</a:t>
            </a:r>
            <a:endParaRPr lang="en-US" sz="1200" b="1"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Arial" panose="020B0604020202020204" pitchFamily="34" charset="0"/>
              </a:rPr>
              <a:t>Get IRS EIN/TIN #</a:t>
            </a:r>
            <a:r>
              <a:rPr lang="en-US" sz="1200" b="0" i="0" u="none" strike="noStrike" dirty="0">
                <a:solidFill>
                  <a:srgbClr val="000000"/>
                </a:solidFill>
                <a:effectLst/>
                <a:latin typeface="Arial" panose="020B0604020202020204" pitchFamily="34" charset="0"/>
              </a:rPr>
              <a:t> </a:t>
            </a:r>
          </a:p>
          <a:p>
            <a:pPr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Arial" panose="020B0604020202020204" pitchFamily="34" charset="0"/>
              </a:rPr>
              <a:t>Get a PO Box </a:t>
            </a:r>
            <a:r>
              <a:rPr lang="en-US" sz="1200" b="0" i="0" u="none" strike="noStrike" dirty="0">
                <a:solidFill>
                  <a:srgbClr val="000000"/>
                </a:solidFill>
                <a:effectLst/>
                <a:latin typeface="Arial" panose="020B0604020202020204" pitchFamily="34" charset="0"/>
              </a:rPr>
              <a:t>if you don’t want your home address used</a:t>
            </a:r>
            <a:endParaRPr lang="en-US" sz="1200" b="1"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Arial" panose="020B0604020202020204" pitchFamily="34" charset="0"/>
              </a:rPr>
              <a:t>Hire an accountant, CPA, Financial Planner</a:t>
            </a:r>
            <a:r>
              <a:rPr lang="en-US" sz="1200" b="0" i="0" u="none" strike="noStrike" dirty="0">
                <a:solidFill>
                  <a:srgbClr val="000000"/>
                </a:solidFill>
                <a:effectLst/>
                <a:latin typeface="Arial" panose="020B0604020202020204" pitchFamily="34" charset="0"/>
              </a:rPr>
              <a:t> and/or maybe bookkeeper (or, a registered agent)</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Consider a SEP IRA</a:t>
            </a:r>
            <a:endParaRPr lang="en-US" sz="1200" b="1"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If S-Corp or C-Corp, consider 401K as an employee of your own company that matches PLUS an additional IRA or Roth</a:t>
            </a:r>
            <a:endParaRPr lang="en-US" sz="1200" b="1"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Arial" panose="020B0604020202020204" pitchFamily="34" charset="0"/>
              </a:rPr>
              <a:t>Bookkeeping</a:t>
            </a:r>
          </a:p>
          <a:p>
            <a:pPr marL="742950" marR="0" lvl="1" indent="-28575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dirty="0">
                <a:solidFill>
                  <a:srgbClr val="000000"/>
                </a:solidFill>
                <a:effectLst/>
                <a:latin typeface="Arial" panose="020B0604020202020204" pitchFamily="34" charset="0"/>
              </a:rPr>
              <a:t>Choose a good quality bookkeeping method (software or Excel sheet) </a:t>
            </a:r>
          </a:p>
          <a:p>
            <a:pPr marL="1200150" marR="0" lvl="2" indent="-28575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dirty="0">
                <a:solidFill>
                  <a:srgbClr val="000000"/>
                </a:solidFill>
                <a:effectLst/>
                <a:latin typeface="Arial" panose="020B0604020202020204" pitchFamily="34" charset="0"/>
              </a:rPr>
              <a:t>Some examples are: FreshBooks (free to start), QuickBooks, KPMG Spark, Sage</a:t>
            </a:r>
          </a:p>
          <a:p>
            <a:pPr marL="742950" marR="0" lvl="1" indent="-28575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dirty="0">
                <a:solidFill>
                  <a:srgbClr val="000000"/>
                </a:solidFill>
                <a:effectLst/>
                <a:latin typeface="Arial" panose="020B0604020202020204" pitchFamily="34" charset="0"/>
              </a:rPr>
              <a:t>Use it to track expenses, send out invoices and reduce your end‐of‐year tax work.</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How will you number your invoices</a:t>
            </a:r>
            <a:endParaRPr lang="en-US" sz="1200" b="1"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How will you track spending, income, taxes paid; how will you report it?</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What will your late payment policies be?</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Consider expenses (tracking, keeping, etc.) – how much can be written off? </a:t>
            </a:r>
          </a:p>
          <a:p>
            <a:pPr marL="742950" lvl="1" indent="-285750"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Arial" panose="020B0604020202020204" pitchFamily="34" charset="0"/>
              </a:rPr>
              <a:t>NOTE: Tax write-offs are NOT what you think!</a:t>
            </a:r>
          </a:p>
          <a:p>
            <a:pPr marL="457200" marR="0" lvl="0" indent="-22860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1" i="0" u="none" strike="noStrike" dirty="0">
                <a:solidFill>
                  <a:srgbClr val="000000"/>
                </a:solidFill>
                <a:effectLst/>
                <a:latin typeface="Arial" panose="020B0604020202020204" pitchFamily="34" charset="0"/>
              </a:rPr>
              <a:t>Logo, Letterhead, Business Cards, etc.</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Kari hired someone on Fiverr for $20</a:t>
            </a:r>
            <a:endParaRPr lang="en-US" sz="1200" b="1"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Consider what it will look like on black, white, and all other colors</a:t>
            </a:r>
            <a:endParaRPr lang="en-US" sz="1200" b="1"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Consider paying for a grayscale option as well</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Used Word and added logo in header</a:t>
            </a:r>
            <a:endParaRPr lang="en-US" sz="1200" b="1"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200" b="0" i="0" u="none" strike="noStrike" dirty="0" err="1">
                <a:solidFill>
                  <a:srgbClr val="000000"/>
                </a:solidFill>
                <a:effectLst/>
                <a:latin typeface="Arial" panose="020B0604020202020204" pitchFamily="34" charset="0"/>
              </a:rPr>
              <a:t>VistaPrint</a:t>
            </a:r>
            <a:r>
              <a:rPr lang="en-US" sz="1200" b="0" i="0" u="none" strike="noStrike" dirty="0">
                <a:solidFill>
                  <a:srgbClr val="000000"/>
                </a:solidFill>
                <a:effectLst/>
                <a:latin typeface="Arial" panose="020B0604020202020204" pitchFamily="34" charset="0"/>
              </a:rPr>
              <a:t> super easy</a:t>
            </a:r>
            <a:endParaRPr lang="en-US" sz="1200" b="1"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Arial" panose="020B0604020202020204" pitchFamily="34" charset="0"/>
              </a:rPr>
              <a:t>Website &amp; Web hosting </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Used Wordpress.org, can use Wordpress.com, </a:t>
            </a:r>
            <a:r>
              <a:rPr lang="en-US" sz="1200" b="0" i="0" u="none" strike="noStrike" dirty="0" err="1">
                <a:solidFill>
                  <a:srgbClr val="000000"/>
                </a:solidFill>
                <a:effectLst/>
                <a:latin typeface="Arial" panose="020B0604020202020204" pitchFamily="34" charset="0"/>
              </a:rPr>
              <a:t>Wix</a:t>
            </a:r>
            <a:r>
              <a:rPr lang="en-US" sz="1200" b="0" i="0" u="none" strike="noStrike" dirty="0">
                <a:solidFill>
                  <a:srgbClr val="000000"/>
                </a:solidFill>
                <a:effectLst/>
                <a:latin typeface="Arial" panose="020B0604020202020204" pitchFamily="34" charset="0"/>
              </a:rPr>
              <a:t>, don’t spend too much time here </a:t>
            </a:r>
          </a:p>
          <a:p>
            <a:pPr marL="742950" lvl="1" indent="-285750"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Arial" panose="020B0604020202020204" pitchFamily="34" charset="0"/>
              </a:rPr>
              <a:t>Buy your domain name!</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Email setup – We both pay for Gmail for business $5/</a:t>
            </a:r>
            <a:r>
              <a:rPr lang="en-US" sz="1200" b="0" i="0" u="none" strike="noStrike" dirty="0" err="1">
                <a:solidFill>
                  <a:srgbClr val="000000"/>
                </a:solidFill>
                <a:effectLst/>
                <a:latin typeface="Arial" panose="020B0604020202020204" pitchFamily="34" charset="0"/>
              </a:rPr>
              <a:t>mo</a:t>
            </a:r>
            <a:r>
              <a:rPr lang="en-US" sz="1200" b="0" i="0" u="none" strike="noStrike" dirty="0">
                <a:solidFill>
                  <a:srgbClr val="000000"/>
                </a:solidFill>
                <a:effectLst/>
                <a:latin typeface="Arial" panose="020B0604020202020204" pitchFamily="34" charset="0"/>
              </a:rPr>
              <a:t> w/our domains</a:t>
            </a:r>
            <a:endParaRPr lang="en-US" sz="1200" b="1" i="0" u="none" strike="noStrike" dirty="0">
              <a:solidFill>
                <a:srgbClr val="000000"/>
              </a:solidFill>
              <a:effectLst/>
              <a:latin typeface="Arial" panose="020B0604020202020204" pitchFamily="34" charset="0"/>
            </a:endParaRPr>
          </a:p>
          <a:p>
            <a:pPr marL="742950" marR="0" lvl="1" indent="-285750" algn="l" rtl="0" fontAlgn="base">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rgbClr val="000000"/>
                </a:solidFill>
                <a:effectLst/>
                <a:latin typeface="Arial" panose="020B0604020202020204" pitchFamily="34" charset="0"/>
                <a:cs typeface="Calibri"/>
                <a:sym typeface="Calibri"/>
              </a:rPr>
              <a:t>Domain fee (annual?)</a:t>
            </a:r>
          </a:p>
          <a:p>
            <a:pPr marL="742950" marR="0" lvl="1" indent="-285750" algn="l" rtl="0" fontAlgn="base">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rgbClr val="000000"/>
                </a:solidFill>
                <a:effectLst/>
                <a:latin typeface="Arial" panose="020B0604020202020204" pitchFamily="34" charset="0"/>
                <a:cs typeface="Calibri"/>
                <a:sym typeface="Calibri"/>
              </a:rPr>
              <a:t>Social media accounts – separate your personal from your business!</a:t>
            </a:r>
          </a:p>
        </p:txBody>
      </p:sp>
      <p:sp>
        <p:nvSpPr>
          <p:cNvPr id="236" name="Google Shape;236;gbbb494ae4d_0_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bbb494ae4d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bbb494ae4d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rtl="0">
              <a:spcBef>
                <a:spcPts val="2000"/>
              </a:spcBef>
              <a:spcAft>
                <a:spcPts val="600"/>
              </a:spcAft>
            </a:pPr>
            <a:r>
              <a:rPr lang="en-US" sz="1200" b="0" i="0" u="none" strike="noStrike" dirty="0">
                <a:solidFill>
                  <a:srgbClr val="000000"/>
                </a:solidFill>
                <a:effectLst/>
                <a:latin typeface="Arial" panose="020B0604020202020204" pitchFamily="34" charset="0"/>
              </a:rPr>
              <a:t>Jenn</a:t>
            </a:r>
          </a:p>
          <a:p>
            <a:pPr marL="0" rtl="0">
              <a:spcBef>
                <a:spcPts val="2000"/>
              </a:spcBef>
              <a:spcAft>
                <a:spcPts val="600"/>
              </a:spcAft>
            </a:pPr>
            <a:r>
              <a:rPr lang="en-US" sz="1200" b="1" i="0" u="sng" strike="noStrike" dirty="0">
                <a:solidFill>
                  <a:srgbClr val="000000"/>
                </a:solidFill>
                <a:effectLst/>
                <a:latin typeface="Arial" panose="020B0604020202020204" pitchFamily="34" charset="0"/>
              </a:rPr>
              <a:t>Disclaimer:</a:t>
            </a:r>
            <a:r>
              <a:rPr lang="en-US" sz="1200" b="0" i="0" u="none" strike="noStrike" dirty="0">
                <a:solidFill>
                  <a:srgbClr val="000000"/>
                </a:solidFill>
                <a:effectLst/>
                <a:latin typeface="Arial" panose="020B0604020202020204" pitchFamily="34" charset="0"/>
              </a:rPr>
              <a:t> Talk to the following people: an attorney, a CPA (or a tax attorney), a financial planner</a:t>
            </a:r>
          </a:p>
          <a:p>
            <a:pPr marL="0" rtl="0">
              <a:spcBef>
                <a:spcPts val="2000"/>
              </a:spcBef>
              <a:spcAft>
                <a:spcPts val="600"/>
              </a:spcAft>
            </a:pPr>
            <a:endParaRPr lang="en-US" sz="1200" b="0" i="0" u="none" strike="noStrike" dirty="0">
              <a:solidFill>
                <a:srgbClr val="000000"/>
              </a:solidFill>
              <a:effectLst/>
              <a:latin typeface="Arial" panose="020B0604020202020204" pitchFamily="34" charset="0"/>
            </a:endParaRPr>
          </a:p>
          <a:p>
            <a:pPr marL="0" rtl="0">
              <a:spcBef>
                <a:spcPts val="2000"/>
              </a:spcBef>
              <a:spcAft>
                <a:spcPts val="600"/>
              </a:spcAft>
            </a:pPr>
            <a:r>
              <a:rPr lang="en-US" sz="1200" b="0" i="0" u="none" strike="noStrike" dirty="0">
                <a:solidFill>
                  <a:srgbClr val="000000"/>
                </a:solidFill>
                <a:effectLst/>
                <a:latin typeface="Arial" panose="020B0604020202020204" pitchFamily="34" charset="0"/>
              </a:rPr>
              <a:t>This graphic summarizes the different company structures that are available to you. Each have their pros and cons and it’s important to understand the differences. Also, depending upon which state you live in, you might have other options or hybrid options to consider</a:t>
            </a:r>
          </a:p>
          <a:p>
            <a:pPr marL="0" rtl="0">
              <a:spcBef>
                <a:spcPts val="2000"/>
              </a:spcBef>
              <a:spcAft>
                <a:spcPts val="600"/>
              </a:spcAft>
            </a:pPr>
            <a:endParaRPr lang="en-US" sz="1200" b="0" i="0" u="none" strike="noStrike" dirty="0">
              <a:solidFill>
                <a:srgbClr val="000000"/>
              </a:solidFill>
              <a:effectLst/>
              <a:latin typeface="Arial" panose="020B0604020202020204" pitchFamily="34" charset="0"/>
            </a:endParaRPr>
          </a:p>
          <a:p>
            <a:pPr marL="0" rtl="0">
              <a:spcBef>
                <a:spcPts val="2000"/>
              </a:spcBef>
              <a:spcAft>
                <a:spcPts val="600"/>
              </a:spcAft>
            </a:pPr>
            <a:r>
              <a:rPr lang="en-US" sz="1200" b="0" i="0" u="none" strike="noStrike" dirty="0">
                <a:solidFill>
                  <a:srgbClr val="000000"/>
                </a:solidFill>
                <a:effectLst/>
                <a:latin typeface="Arial" panose="020B0604020202020204" pitchFamily="34" charset="0"/>
              </a:rPr>
              <a:t>Do your research, talk to your colleagues and networks to find out what they did and why they went that specific route. As always, talk to an attorney, a CPA (or a tax attorney), and/or a financial planner to determine what is right for you.</a:t>
            </a:r>
          </a:p>
          <a:p>
            <a:pPr marL="0" rtl="0">
              <a:spcBef>
                <a:spcPts val="2000"/>
              </a:spcBef>
              <a:spcAft>
                <a:spcPts val="600"/>
              </a:spcAft>
            </a:pPr>
            <a:endParaRPr lang="en-US" sz="1200" b="0" i="0" u="none" strike="noStrike" dirty="0">
              <a:solidFill>
                <a:srgbClr val="000000"/>
              </a:solidFill>
              <a:effectLst/>
              <a:latin typeface="Arial" panose="020B0604020202020204" pitchFamily="34" charset="0"/>
            </a:endParaRPr>
          </a:p>
          <a:p>
            <a:pPr marL="0" rtl="0">
              <a:spcBef>
                <a:spcPts val="0"/>
              </a:spcBef>
              <a:spcAft>
                <a:spcPts val="0"/>
              </a:spcAft>
            </a:pPr>
            <a:r>
              <a:rPr lang="en-US" sz="1800" b="1" i="0" u="sng" dirty="0">
                <a:solidFill>
                  <a:srgbClr val="222222"/>
                </a:solidFill>
                <a:effectLst/>
                <a:latin typeface="Arial" panose="020B0604020202020204" pitchFamily="34" charset="0"/>
              </a:rPr>
              <a:t>Generic Order of what to do when:</a:t>
            </a:r>
            <a:endParaRPr lang="en-US" b="0" dirty="0">
              <a:effectLst/>
            </a:endParaRPr>
          </a:p>
          <a:p>
            <a:pPr marL="274320" marR="25400" lvl="1" indent="-285750" rtl="0">
              <a:spcBef>
                <a:spcPts val="0"/>
              </a:spcBef>
              <a:spcAft>
                <a:spcPts val="100"/>
              </a:spcAft>
              <a:buFont typeface="Arial" panose="020B0604020202020204" pitchFamily="34" charset="0"/>
              <a:buChar char="•"/>
            </a:pPr>
            <a:r>
              <a:rPr lang="en-US" sz="1800" b="0" i="0" u="none" strike="noStrike" dirty="0">
                <a:solidFill>
                  <a:srgbClr val="222222"/>
                </a:solidFill>
                <a:effectLst/>
                <a:latin typeface="Arial" panose="020B0604020202020204" pitchFamily="34" charset="0"/>
              </a:rPr>
              <a:t>LLC/S-Corp/C-Corp/Sole Proprietor - drop the app, takes 1-3 business days to process (only true for new businesses) then...</a:t>
            </a:r>
            <a:endParaRPr lang="en-US" b="0" dirty="0">
              <a:effectLst/>
            </a:endParaRPr>
          </a:p>
          <a:p>
            <a:pPr marL="274320" marR="25400" lvl="0" indent="-285750" rtl="0">
              <a:spcBef>
                <a:spcPts val="0"/>
              </a:spcBef>
              <a:spcAft>
                <a:spcPts val="100"/>
              </a:spcAft>
              <a:buFont typeface="Arial" panose="020B0604020202020204" pitchFamily="34" charset="0"/>
              <a:buChar char="•"/>
            </a:pPr>
            <a:r>
              <a:rPr lang="en-US" sz="1800" b="0" i="0" u="none" strike="noStrike" dirty="0">
                <a:solidFill>
                  <a:srgbClr val="222222"/>
                </a:solidFill>
                <a:effectLst/>
                <a:latin typeface="Arial" panose="020B0604020202020204" pitchFamily="34" charset="0"/>
              </a:rPr>
              <a:t>EIN - is immediate</a:t>
            </a:r>
            <a:endParaRPr lang="en-US" b="0" dirty="0">
              <a:effectLst/>
            </a:endParaRPr>
          </a:p>
          <a:p>
            <a:pPr marL="274320" marR="25400" lvl="0" indent="-285750" rtl="0">
              <a:spcBef>
                <a:spcPts val="0"/>
              </a:spcBef>
              <a:spcAft>
                <a:spcPts val="100"/>
              </a:spcAft>
              <a:buFont typeface="Arial" panose="020B0604020202020204" pitchFamily="34" charset="0"/>
              <a:buChar char="•"/>
            </a:pPr>
            <a:r>
              <a:rPr lang="en-US" sz="1800" b="0" i="0" u="none" strike="noStrike" dirty="0">
                <a:solidFill>
                  <a:srgbClr val="222222"/>
                </a:solidFill>
                <a:effectLst/>
                <a:latin typeface="Arial" panose="020B0604020202020204" pitchFamily="34" charset="0"/>
              </a:rPr>
              <a:t>Tax license w/ County - same day (this lets you legally claim part of your house as WFH deductions)</a:t>
            </a:r>
            <a:endParaRPr lang="en-US" b="0" dirty="0">
              <a:effectLst/>
            </a:endParaRPr>
          </a:p>
          <a:p>
            <a:pPr marL="274320" marR="25400" lvl="0" indent="-285750" rtl="0">
              <a:spcBef>
                <a:spcPts val="0"/>
              </a:spcBef>
              <a:spcAft>
                <a:spcPts val="100"/>
              </a:spcAft>
              <a:buFont typeface="Arial" panose="020B0604020202020204" pitchFamily="34" charset="0"/>
              <a:buChar char="•"/>
            </a:pPr>
            <a:r>
              <a:rPr lang="en-US" sz="1800" b="0" i="0" u="none" strike="noStrike" dirty="0">
                <a:solidFill>
                  <a:srgbClr val="222222"/>
                </a:solidFill>
                <a:effectLst/>
                <a:latin typeface="Arial" panose="020B0604020202020204" pitchFamily="34" charset="0"/>
              </a:rPr>
              <a:t>Business Insurance - usually same day</a:t>
            </a:r>
            <a:endParaRPr lang="en-US" sz="1200" b="0" i="0" u="none" strike="noStrike" dirty="0">
              <a:solidFill>
                <a:srgbClr val="000000"/>
              </a:solidFill>
              <a:effectLst/>
              <a:latin typeface="Arial" panose="020B0604020202020204" pitchFamily="34" charset="0"/>
            </a:endParaRPr>
          </a:p>
          <a:p>
            <a:pPr marL="0" rtl="0">
              <a:spcBef>
                <a:spcPts val="2000"/>
              </a:spcBef>
              <a:spcAft>
                <a:spcPts val="600"/>
              </a:spcAft>
            </a:pPr>
            <a:endParaRPr lang="en-US" sz="1200" b="1" i="0" u="none" strike="noStrike" dirty="0">
              <a:solidFill>
                <a:srgbClr val="000000"/>
              </a:solidFill>
              <a:effectLst/>
              <a:latin typeface="Arial" panose="020B0604020202020204" pitchFamily="34" charset="0"/>
            </a:endParaRPr>
          </a:p>
          <a:p>
            <a:pPr marL="228600" indent="0"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Arial" panose="020B0604020202020204" pitchFamily="34" charset="0"/>
            </a:endParaRPr>
          </a:p>
          <a:p>
            <a:pPr marL="0" rtl="0" fontAlgn="base">
              <a:spcBef>
                <a:spcPts val="0"/>
              </a:spcBef>
              <a:spcAft>
                <a:spcPts val="120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p:txBody>
      </p:sp>
      <p:sp>
        <p:nvSpPr>
          <p:cNvPr id="228" name="Google Shape;228;gbbb494ae4d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335129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bbb494ae4d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bbb494ae4d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rtl="0">
              <a:spcBef>
                <a:spcPts val="2000"/>
              </a:spcBef>
              <a:spcAft>
                <a:spcPts val="600"/>
              </a:spcAft>
            </a:pPr>
            <a:r>
              <a:rPr lang="en-US" sz="1200" b="0" i="0" u="none" strike="noStrike" dirty="0">
                <a:solidFill>
                  <a:srgbClr val="000000"/>
                </a:solidFill>
                <a:effectLst/>
                <a:latin typeface="Arial" panose="020B0604020202020204" pitchFamily="34" charset="0"/>
              </a:rPr>
              <a:t>Kari </a:t>
            </a:r>
          </a:p>
          <a:p>
            <a:pPr marL="0" rtl="0">
              <a:spcBef>
                <a:spcPts val="2000"/>
              </a:spcBef>
              <a:spcAft>
                <a:spcPts val="600"/>
              </a:spcAft>
            </a:pPr>
            <a:r>
              <a:rPr lang="en-US" sz="1200" b="0" i="0" u="none" strike="noStrike" dirty="0">
                <a:solidFill>
                  <a:srgbClr val="000000"/>
                </a:solidFill>
                <a:effectLst/>
                <a:latin typeface="Arial" panose="020B0604020202020204" pitchFamily="34" charset="0"/>
              </a:rPr>
              <a:t>There can be significant differences even with the same type of company structure! Each situation is unique to each person’s situation. </a:t>
            </a:r>
          </a:p>
          <a:p>
            <a:pPr marL="0" rtl="0">
              <a:spcBef>
                <a:spcPts val="2000"/>
              </a:spcBef>
              <a:spcAft>
                <a:spcPts val="600"/>
              </a:spcAft>
            </a:pPr>
            <a:endParaRPr lang="en-US" sz="1200" b="0" i="0" u="none" strike="noStrike" dirty="0">
              <a:solidFill>
                <a:srgbClr val="000000"/>
              </a:solidFill>
              <a:effectLst/>
              <a:latin typeface="Arial" panose="020B0604020202020204" pitchFamily="34" charset="0"/>
            </a:endParaRPr>
          </a:p>
          <a:p>
            <a:pPr marL="0" rtl="0">
              <a:spcBef>
                <a:spcPts val="2000"/>
              </a:spcBef>
              <a:spcAft>
                <a:spcPts val="600"/>
              </a:spcAft>
            </a:pPr>
            <a:r>
              <a:rPr lang="en-US" sz="1200" b="0" i="0" u="none" strike="noStrike" dirty="0">
                <a:solidFill>
                  <a:srgbClr val="000000"/>
                </a:solidFill>
                <a:effectLst/>
                <a:latin typeface="Arial" panose="020B0604020202020204" pitchFamily="34" charset="0"/>
              </a:rPr>
              <a:t>Even while we were creating this presentation, we learned things different about how we each do business, pay taxes, so it is VERY important that you do your own research. </a:t>
            </a:r>
          </a:p>
          <a:p>
            <a:pPr marL="0" rtl="0">
              <a:spcBef>
                <a:spcPts val="2000"/>
              </a:spcBef>
              <a:spcAft>
                <a:spcPts val="600"/>
              </a:spcAft>
            </a:pPr>
            <a:endParaRPr lang="en-US" sz="1200" b="0" i="0" u="none" strike="noStrike" dirty="0">
              <a:solidFill>
                <a:srgbClr val="000000"/>
              </a:solidFill>
              <a:effectLst/>
              <a:latin typeface="Arial" panose="020B0604020202020204" pitchFamily="34" charset="0"/>
            </a:endParaRPr>
          </a:p>
          <a:p>
            <a:pPr marL="0" rtl="0">
              <a:spcBef>
                <a:spcPts val="2000"/>
              </a:spcBef>
              <a:spcAft>
                <a:spcPts val="600"/>
              </a:spcAft>
            </a:pPr>
            <a:r>
              <a:rPr lang="en-US" sz="1200" b="0" i="0" u="none" strike="noStrike" dirty="0">
                <a:solidFill>
                  <a:srgbClr val="000000"/>
                </a:solidFill>
                <a:effectLst/>
                <a:latin typeface="Arial" panose="020B0604020202020204" pitchFamily="34" charset="0"/>
              </a:rPr>
              <a:t>Quick run-through of Jenn vs Kari – two LLCs that are NOT the same!</a:t>
            </a:r>
          </a:p>
          <a:p>
            <a:pPr marL="228600" indent="0"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Arial" panose="020B0604020202020204" pitchFamily="34" charset="0"/>
            </a:endParaRPr>
          </a:p>
          <a:p>
            <a:pPr marL="0" rtl="0" fontAlgn="base">
              <a:spcBef>
                <a:spcPts val="0"/>
              </a:spcBef>
              <a:spcAft>
                <a:spcPts val="120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p:txBody>
      </p:sp>
      <p:sp>
        <p:nvSpPr>
          <p:cNvPr id="228" name="Google Shape;228;gbbb494ae4d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2_Title Slide">
    <p:spTree>
      <p:nvGrpSpPr>
        <p:cNvPr id="1" name="Shape 10"/>
        <p:cNvGrpSpPr/>
        <p:nvPr/>
      </p:nvGrpSpPr>
      <p:grpSpPr>
        <a:xfrm>
          <a:off x="0" y="0"/>
          <a:ext cx="0" cy="0"/>
          <a:chOff x="0" y="0"/>
          <a:chExt cx="0" cy="0"/>
        </a:xfrm>
      </p:grpSpPr>
      <p:pic>
        <p:nvPicPr>
          <p:cNvPr id="11" name="Google Shape;11;p15"/>
          <p:cNvPicPr preferRelativeResize="0"/>
          <p:nvPr/>
        </p:nvPicPr>
        <p:blipFill rotWithShape="1">
          <a:blip r:embed="rId3">
            <a:alphaModFix/>
          </a:blip>
          <a:srcRect/>
          <a:stretch/>
        </p:blipFill>
        <p:spPr>
          <a:xfrm>
            <a:off x="0" y="6640286"/>
            <a:ext cx="12192000" cy="285953"/>
          </a:xfrm>
          <a:prstGeom prst="rect">
            <a:avLst/>
          </a:prstGeom>
          <a:noFill/>
          <a:ln>
            <a:noFill/>
          </a:ln>
        </p:spPr>
      </p:pic>
      <p:grpSp>
        <p:nvGrpSpPr>
          <p:cNvPr id="12" name="Google Shape;12;p15"/>
          <p:cNvGrpSpPr/>
          <p:nvPr/>
        </p:nvGrpSpPr>
        <p:grpSpPr>
          <a:xfrm>
            <a:off x="133964" y="130718"/>
            <a:ext cx="11924072" cy="6442474"/>
            <a:chOff x="201168" y="243840"/>
            <a:chExt cx="11924072" cy="6442474"/>
          </a:xfrm>
        </p:grpSpPr>
        <p:grpSp>
          <p:nvGrpSpPr>
            <p:cNvPr id="13" name="Google Shape;13;p15"/>
            <p:cNvGrpSpPr/>
            <p:nvPr/>
          </p:nvGrpSpPr>
          <p:grpSpPr>
            <a:xfrm>
              <a:off x="201168" y="243840"/>
              <a:ext cx="11924072" cy="6442474"/>
              <a:chOff x="201168" y="243840"/>
              <a:chExt cx="11924072" cy="6442474"/>
            </a:xfrm>
          </p:grpSpPr>
          <p:pic>
            <p:nvPicPr>
              <p:cNvPr id="14" name="Google Shape;14;p15"/>
              <p:cNvPicPr preferRelativeResize="0"/>
              <p:nvPr/>
            </p:nvPicPr>
            <p:blipFill rotWithShape="1">
              <a:blip r:embed="rId4">
                <a:alphaModFix/>
              </a:blip>
              <a:srcRect/>
              <a:stretch/>
            </p:blipFill>
            <p:spPr>
              <a:xfrm>
                <a:off x="201168" y="389347"/>
                <a:ext cx="11922006" cy="6296967"/>
              </a:xfrm>
              <a:prstGeom prst="rect">
                <a:avLst/>
              </a:prstGeom>
              <a:noFill/>
              <a:ln>
                <a:noFill/>
              </a:ln>
            </p:spPr>
          </p:pic>
          <p:sp>
            <p:nvSpPr>
              <p:cNvPr id="15" name="Google Shape;15;p15"/>
              <p:cNvSpPr/>
              <p:nvPr/>
            </p:nvSpPr>
            <p:spPr>
              <a:xfrm>
                <a:off x="201168" y="6355079"/>
                <a:ext cx="1211299" cy="330855"/>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6" name="Google Shape;16;p15"/>
              <p:cNvSpPr/>
              <p:nvPr/>
            </p:nvSpPr>
            <p:spPr>
              <a:xfrm>
                <a:off x="9720072" y="3537830"/>
                <a:ext cx="2405168" cy="3148104"/>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7" name="Google Shape;17;p15"/>
              <p:cNvSpPr/>
              <p:nvPr/>
            </p:nvSpPr>
            <p:spPr>
              <a:xfrm>
                <a:off x="9720072" y="344266"/>
                <a:ext cx="2403102" cy="3193564"/>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9" name="Google Shape;19;p15"/>
              <p:cNvSpPr/>
              <p:nvPr/>
            </p:nvSpPr>
            <p:spPr>
              <a:xfrm>
                <a:off x="9812594" y="3785419"/>
                <a:ext cx="2005780" cy="89473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20;p15"/>
              <p:cNvSpPr/>
              <p:nvPr/>
            </p:nvSpPr>
            <p:spPr>
              <a:xfrm>
                <a:off x="4649037" y="2674539"/>
                <a:ext cx="653143" cy="17082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Google Shape;21;p15"/>
              <p:cNvSpPr/>
              <p:nvPr/>
            </p:nvSpPr>
            <p:spPr>
              <a:xfrm>
                <a:off x="9778296" y="854110"/>
                <a:ext cx="2278726" cy="23278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 name="Google Shape;22;p15"/>
              <p:cNvSpPr/>
              <p:nvPr/>
            </p:nvSpPr>
            <p:spPr>
              <a:xfrm>
                <a:off x="2499361" y="243840"/>
                <a:ext cx="5077096" cy="469392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 name="Google Shape;18;p15"/>
              <p:cNvSpPr/>
              <p:nvPr/>
            </p:nvSpPr>
            <p:spPr>
              <a:xfrm>
                <a:off x="3328415" y="6355079"/>
                <a:ext cx="3858965" cy="330856"/>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sp>
          <p:nvSpPr>
            <p:cNvPr id="23" name="Google Shape;23;p15"/>
            <p:cNvSpPr/>
            <p:nvPr/>
          </p:nvSpPr>
          <p:spPr>
            <a:xfrm>
              <a:off x="10078656" y="635321"/>
              <a:ext cx="1134289" cy="23278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Host</a:t>
              </a:r>
              <a:endParaRPr/>
            </a:p>
          </p:txBody>
        </p:sp>
      </p:grpSp>
      <p:sp>
        <p:nvSpPr>
          <p:cNvPr id="24" name="Google Shape;24;p15"/>
          <p:cNvSpPr txBox="1"/>
          <p:nvPr/>
        </p:nvSpPr>
        <p:spPr>
          <a:xfrm>
            <a:off x="9804622" y="4459852"/>
            <a:ext cx="2236889"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5. Tell us where you are joining us from today and what made you smile ☺ today. </a:t>
            </a:r>
            <a:endParaRPr/>
          </a:p>
        </p:txBody>
      </p:sp>
      <p:sp>
        <p:nvSpPr>
          <p:cNvPr id="25" name="Google Shape;25;p15"/>
          <p:cNvSpPr/>
          <p:nvPr/>
        </p:nvSpPr>
        <p:spPr>
          <a:xfrm>
            <a:off x="-1" y="4176643"/>
            <a:ext cx="134526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1. Turn on/off your audio</a:t>
            </a:r>
            <a:endParaRPr dirty="0"/>
          </a:p>
        </p:txBody>
      </p:sp>
      <p:sp>
        <p:nvSpPr>
          <p:cNvPr id="26" name="Google Shape;26;p15"/>
          <p:cNvSpPr/>
          <p:nvPr/>
        </p:nvSpPr>
        <p:spPr>
          <a:xfrm>
            <a:off x="3478772" y="4577546"/>
            <a:ext cx="1307929"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3. Open the “Participants” window</a:t>
            </a:r>
            <a:endParaRPr/>
          </a:p>
        </p:txBody>
      </p:sp>
      <p:cxnSp>
        <p:nvCxnSpPr>
          <p:cNvPr id="27" name="Google Shape;27;p15"/>
          <p:cNvCxnSpPr/>
          <p:nvPr/>
        </p:nvCxnSpPr>
        <p:spPr>
          <a:xfrm>
            <a:off x="336958" y="4694548"/>
            <a:ext cx="0" cy="1470582"/>
          </a:xfrm>
          <a:prstGeom prst="straightConnector1">
            <a:avLst/>
          </a:prstGeom>
          <a:noFill/>
          <a:ln w="38100" cap="flat" cmpd="sng">
            <a:solidFill>
              <a:srgbClr val="BD4B48"/>
            </a:solidFill>
            <a:prstDash val="solid"/>
            <a:round/>
            <a:headEnd type="none" w="sm" len="sm"/>
            <a:tailEnd type="triangle" w="med" len="med"/>
          </a:ln>
        </p:spPr>
      </p:cxnSp>
      <p:cxnSp>
        <p:nvCxnSpPr>
          <p:cNvPr id="28" name="Google Shape;28;p15"/>
          <p:cNvCxnSpPr/>
          <p:nvPr/>
        </p:nvCxnSpPr>
        <p:spPr>
          <a:xfrm>
            <a:off x="941845" y="5337750"/>
            <a:ext cx="0" cy="827380"/>
          </a:xfrm>
          <a:prstGeom prst="straightConnector1">
            <a:avLst/>
          </a:prstGeom>
          <a:noFill/>
          <a:ln w="38100" cap="flat" cmpd="sng">
            <a:solidFill>
              <a:srgbClr val="BD4B48"/>
            </a:solidFill>
            <a:prstDash val="solid"/>
            <a:round/>
            <a:headEnd type="none" w="sm" len="sm"/>
            <a:tailEnd type="triangle" w="med" len="med"/>
          </a:ln>
        </p:spPr>
      </p:cxnSp>
      <p:sp>
        <p:nvSpPr>
          <p:cNvPr id="29" name="Google Shape;29;p15"/>
          <p:cNvSpPr/>
          <p:nvPr/>
        </p:nvSpPr>
        <p:spPr>
          <a:xfrm>
            <a:off x="699153" y="4777571"/>
            <a:ext cx="130792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2. Turn on/off your web cam</a:t>
            </a:r>
            <a:endParaRPr dirty="0"/>
          </a:p>
        </p:txBody>
      </p:sp>
      <p:sp>
        <p:nvSpPr>
          <p:cNvPr id="30" name="Google Shape;30;p15"/>
          <p:cNvSpPr/>
          <p:nvPr/>
        </p:nvSpPr>
        <p:spPr>
          <a:xfrm>
            <a:off x="5257896" y="4599086"/>
            <a:ext cx="1307929"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4. Open the “Chat” window</a:t>
            </a:r>
            <a:endParaRPr/>
          </a:p>
        </p:txBody>
      </p:sp>
      <p:cxnSp>
        <p:nvCxnSpPr>
          <p:cNvPr id="31" name="Google Shape;31;p15"/>
          <p:cNvCxnSpPr/>
          <p:nvPr/>
        </p:nvCxnSpPr>
        <p:spPr>
          <a:xfrm>
            <a:off x="4082095" y="5415846"/>
            <a:ext cx="1" cy="749284"/>
          </a:xfrm>
          <a:prstGeom prst="straightConnector1">
            <a:avLst/>
          </a:prstGeom>
          <a:noFill/>
          <a:ln w="38100" cap="flat" cmpd="sng">
            <a:solidFill>
              <a:srgbClr val="BD4B48"/>
            </a:solidFill>
            <a:prstDash val="solid"/>
            <a:round/>
            <a:headEnd type="none" w="sm" len="sm"/>
            <a:tailEnd type="triangle" w="med" len="med"/>
          </a:ln>
        </p:spPr>
      </p:cxnSp>
      <p:cxnSp>
        <p:nvCxnSpPr>
          <p:cNvPr id="32" name="Google Shape;32;p15"/>
          <p:cNvCxnSpPr/>
          <p:nvPr/>
        </p:nvCxnSpPr>
        <p:spPr>
          <a:xfrm>
            <a:off x="5752211" y="5387565"/>
            <a:ext cx="1" cy="749284"/>
          </a:xfrm>
          <a:prstGeom prst="straightConnector1">
            <a:avLst/>
          </a:prstGeom>
          <a:noFill/>
          <a:ln w="38100" cap="flat" cmpd="sng">
            <a:solidFill>
              <a:srgbClr val="BD4B48"/>
            </a:solidFill>
            <a:prstDash val="solid"/>
            <a:round/>
            <a:headEnd type="none" w="sm" len="sm"/>
            <a:tailEnd type="triangle" w="med" len="med"/>
          </a:ln>
        </p:spPr>
      </p:cxnSp>
      <p:cxnSp>
        <p:nvCxnSpPr>
          <p:cNvPr id="33" name="Google Shape;33;p15"/>
          <p:cNvCxnSpPr/>
          <p:nvPr/>
        </p:nvCxnSpPr>
        <p:spPr>
          <a:xfrm>
            <a:off x="10092329" y="5387565"/>
            <a:ext cx="0" cy="749284"/>
          </a:xfrm>
          <a:prstGeom prst="straightConnector1">
            <a:avLst/>
          </a:prstGeom>
          <a:noFill/>
          <a:ln w="38100" cap="flat" cmpd="sng">
            <a:solidFill>
              <a:srgbClr val="BD4B48"/>
            </a:solidFill>
            <a:prstDash val="solid"/>
            <a:round/>
            <a:headEnd type="none" w="sm" len="sm"/>
            <a:tailEnd type="triangle" w="med" len="med"/>
          </a:ln>
        </p:spPr>
      </p:cxnSp>
      <p:sp>
        <p:nvSpPr>
          <p:cNvPr id="34" name="Google Shape;34;p15"/>
          <p:cNvSpPr txBox="1"/>
          <p:nvPr/>
        </p:nvSpPr>
        <p:spPr>
          <a:xfrm>
            <a:off x="490" y="238253"/>
            <a:ext cx="4137891" cy="8196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1" i="0" u="none" strike="noStrike" cap="none">
                <a:solidFill>
                  <a:schemeClr val="dk1"/>
                </a:solidFill>
                <a:latin typeface="Tahoma"/>
                <a:ea typeface="Tahoma"/>
                <a:cs typeface="Tahoma"/>
                <a:sym typeface="Tahoma"/>
              </a:rPr>
              <a:t>Welcome! </a:t>
            </a:r>
            <a:endParaRPr sz="1400" b="0" i="0" u="none" strike="noStrike" cap="none">
              <a:solidFill>
                <a:srgbClr val="000000"/>
              </a:solidFill>
              <a:latin typeface="Arial"/>
              <a:ea typeface="Arial"/>
              <a:cs typeface="Arial"/>
              <a:sym typeface="Arial"/>
            </a:endParaRPr>
          </a:p>
        </p:txBody>
      </p:sp>
      <p:pic>
        <p:nvPicPr>
          <p:cNvPr id="7" name="Picture 6">
            <a:extLst>
              <a:ext uri="{FF2B5EF4-FFF2-40B4-BE49-F238E27FC236}">
                <a16:creationId xmlns:a16="http://schemas.microsoft.com/office/drawing/2014/main" id="{245B0B29-3CBF-4186-9EFB-29E0EF3EEF18}"/>
              </a:ext>
            </a:extLst>
          </p:cNvPr>
          <p:cNvPicPr>
            <a:picLocks noChangeAspect="1"/>
          </p:cNvPicPr>
          <p:nvPr userDrawn="1"/>
        </p:nvPicPr>
        <p:blipFill>
          <a:blip r:embed="rId5"/>
          <a:stretch>
            <a:fillRect/>
          </a:stretch>
        </p:blipFill>
        <p:spPr>
          <a:xfrm>
            <a:off x="6085442" y="6287396"/>
            <a:ext cx="342372" cy="284854"/>
          </a:xfrm>
          <a:prstGeom prst="rect">
            <a:avLst/>
          </a:prstGeom>
        </p:spPr>
      </p:pic>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2_Title Slide 2">
    <p:spTree>
      <p:nvGrpSpPr>
        <p:cNvPr id="1" name="Shape 37"/>
        <p:cNvGrpSpPr/>
        <p:nvPr/>
      </p:nvGrpSpPr>
      <p:grpSpPr>
        <a:xfrm>
          <a:off x="0" y="0"/>
          <a:ext cx="0" cy="0"/>
          <a:chOff x="0" y="0"/>
          <a:chExt cx="0" cy="0"/>
        </a:xfrm>
      </p:grpSpPr>
      <p:pic>
        <p:nvPicPr>
          <p:cNvPr id="38" name="Google Shape;38;p17"/>
          <p:cNvPicPr preferRelativeResize="0"/>
          <p:nvPr/>
        </p:nvPicPr>
        <p:blipFill rotWithShape="1">
          <a:blip r:embed="rId3">
            <a:alphaModFix/>
          </a:blip>
          <a:srcRect/>
          <a:stretch/>
        </p:blipFill>
        <p:spPr>
          <a:xfrm>
            <a:off x="0" y="6640286"/>
            <a:ext cx="12192000" cy="285953"/>
          </a:xfrm>
          <a:prstGeom prst="rect">
            <a:avLst/>
          </a:prstGeom>
          <a:noFill/>
          <a:ln>
            <a:noFill/>
          </a:ln>
        </p:spPr>
      </p:pic>
      <p:pic>
        <p:nvPicPr>
          <p:cNvPr id="3" name="Picture 2">
            <a:extLst>
              <a:ext uri="{FF2B5EF4-FFF2-40B4-BE49-F238E27FC236}">
                <a16:creationId xmlns:a16="http://schemas.microsoft.com/office/drawing/2014/main" id="{BB280857-3007-4C2D-A316-833DA2B6867C}"/>
              </a:ext>
            </a:extLst>
          </p:cNvPr>
          <p:cNvPicPr>
            <a:picLocks noChangeAspect="1"/>
          </p:cNvPicPr>
          <p:nvPr userDrawn="1"/>
        </p:nvPicPr>
        <p:blipFill>
          <a:blip r:embed="rId4"/>
          <a:stretch>
            <a:fillRect/>
          </a:stretch>
        </p:blipFill>
        <p:spPr>
          <a:xfrm>
            <a:off x="10095631" y="5648770"/>
            <a:ext cx="2021064" cy="963311"/>
          </a:xfrm>
          <a:prstGeom prst="rect">
            <a:avLst/>
          </a:prstGeom>
        </p:spPr>
      </p:pic>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0"/>
        <p:cNvGrpSpPr/>
        <p:nvPr/>
      </p:nvGrpSpPr>
      <p:grpSpPr>
        <a:xfrm>
          <a:off x="0" y="0"/>
          <a:ext cx="0" cy="0"/>
          <a:chOff x="0" y="0"/>
          <a:chExt cx="0" cy="0"/>
        </a:xfrm>
      </p:grpSpPr>
      <p:pic>
        <p:nvPicPr>
          <p:cNvPr id="41" name="Google Shape;41;p18"/>
          <p:cNvPicPr preferRelativeResize="0"/>
          <p:nvPr/>
        </p:nvPicPr>
        <p:blipFill rotWithShape="1">
          <a:blip r:embed="rId2">
            <a:alphaModFix/>
          </a:blip>
          <a:srcRect/>
          <a:stretch/>
        </p:blipFill>
        <p:spPr>
          <a:xfrm>
            <a:off x="0" y="6640286"/>
            <a:ext cx="12192000" cy="285953"/>
          </a:xfrm>
          <a:prstGeom prst="rect">
            <a:avLst/>
          </a:prstGeom>
          <a:noFill/>
          <a:ln>
            <a:noFill/>
          </a:ln>
        </p:spPr>
      </p:pic>
      <p:grpSp>
        <p:nvGrpSpPr>
          <p:cNvPr id="42" name="Google Shape;42;p18"/>
          <p:cNvGrpSpPr/>
          <p:nvPr/>
        </p:nvGrpSpPr>
        <p:grpSpPr>
          <a:xfrm>
            <a:off x="133964" y="130718"/>
            <a:ext cx="11924072" cy="6442474"/>
            <a:chOff x="201168" y="243840"/>
            <a:chExt cx="11924072" cy="6442474"/>
          </a:xfrm>
        </p:grpSpPr>
        <p:grpSp>
          <p:nvGrpSpPr>
            <p:cNvPr id="43" name="Google Shape;43;p18"/>
            <p:cNvGrpSpPr/>
            <p:nvPr/>
          </p:nvGrpSpPr>
          <p:grpSpPr>
            <a:xfrm>
              <a:off x="201168" y="243840"/>
              <a:ext cx="11924072" cy="6442474"/>
              <a:chOff x="201168" y="243840"/>
              <a:chExt cx="11924072" cy="6442474"/>
            </a:xfrm>
          </p:grpSpPr>
          <p:pic>
            <p:nvPicPr>
              <p:cNvPr id="44" name="Google Shape;44;p18"/>
              <p:cNvPicPr preferRelativeResize="0"/>
              <p:nvPr/>
            </p:nvPicPr>
            <p:blipFill rotWithShape="1">
              <a:blip r:embed="rId3">
                <a:alphaModFix/>
              </a:blip>
              <a:srcRect/>
              <a:stretch/>
            </p:blipFill>
            <p:spPr>
              <a:xfrm>
                <a:off x="201168" y="389347"/>
                <a:ext cx="11922006" cy="6296967"/>
              </a:xfrm>
              <a:prstGeom prst="rect">
                <a:avLst/>
              </a:prstGeom>
              <a:noFill/>
              <a:ln>
                <a:noFill/>
              </a:ln>
            </p:spPr>
          </p:pic>
          <p:sp>
            <p:nvSpPr>
              <p:cNvPr id="45" name="Google Shape;45;p18"/>
              <p:cNvSpPr/>
              <p:nvPr/>
            </p:nvSpPr>
            <p:spPr>
              <a:xfrm>
                <a:off x="201168" y="6355079"/>
                <a:ext cx="1211299" cy="330855"/>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6" name="Google Shape;46;p18"/>
              <p:cNvSpPr/>
              <p:nvPr/>
            </p:nvSpPr>
            <p:spPr>
              <a:xfrm>
                <a:off x="9720072" y="3537830"/>
                <a:ext cx="2405168" cy="3148104"/>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7" name="Google Shape;47;p18"/>
              <p:cNvSpPr/>
              <p:nvPr/>
            </p:nvSpPr>
            <p:spPr>
              <a:xfrm>
                <a:off x="9720072" y="344266"/>
                <a:ext cx="2403102" cy="3193564"/>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8" name="Google Shape;48;p18"/>
              <p:cNvSpPr/>
              <p:nvPr/>
            </p:nvSpPr>
            <p:spPr>
              <a:xfrm>
                <a:off x="3328415" y="6355079"/>
                <a:ext cx="3858965" cy="330856"/>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9" name="Google Shape;49;p18"/>
              <p:cNvSpPr/>
              <p:nvPr/>
            </p:nvSpPr>
            <p:spPr>
              <a:xfrm>
                <a:off x="9812594" y="3785419"/>
                <a:ext cx="2005780" cy="89473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 name="Google Shape;50;p18"/>
              <p:cNvSpPr/>
              <p:nvPr/>
            </p:nvSpPr>
            <p:spPr>
              <a:xfrm>
                <a:off x="4649037" y="2674539"/>
                <a:ext cx="653143" cy="17082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 name="Google Shape;51;p18"/>
              <p:cNvSpPr/>
              <p:nvPr/>
            </p:nvSpPr>
            <p:spPr>
              <a:xfrm>
                <a:off x="9778296" y="854110"/>
                <a:ext cx="2278726" cy="23278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 name="Google Shape;52;p18"/>
              <p:cNvSpPr/>
              <p:nvPr/>
            </p:nvSpPr>
            <p:spPr>
              <a:xfrm>
                <a:off x="2499361" y="243840"/>
                <a:ext cx="5077096" cy="469392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53" name="Google Shape;53;p18"/>
            <p:cNvSpPr/>
            <p:nvPr/>
          </p:nvSpPr>
          <p:spPr>
            <a:xfrm>
              <a:off x="10078656" y="635321"/>
              <a:ext cx="1134289" cy="23278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Host</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2_Title Slide 3">
    <p:spTree>
      <p:nvGrpSpPr>
        <p:cNvPr id="1" name="Shape 54"/>
        <p:cNvGrpSpPr/>
        <p:nvPr/>
      </p:nvGrpSpPr>
      <p:grpSpPr>
        <a:xfrm>
          <a:off x="0" y="0"/>
          <a:ext cx="0" cy="0"/>
          <a:chOff x="0" y="0"/>
          <a:chExt cx="0" cy="0"/>
        </a:xfrm>
      </p:grpSpPr>
      <p:pic>
        <p:nvPicPr>
          <p:cNvPr id="55" name="Google Shape;55;p19"/>
          <p:cNvPicPr preferRelativeResize="0"/>
          <p:nvPr/>
        </p:nvPicPr>
        <p:blipFill rotWithShape="1">
          <a:blip r:embed="rId2">
            <a:alphaModFix/>
          </a:blip>
          <a:srcRect/>
          <a:stretch/>
        </p:blipFill>
        <p:spPr>
          <a:xfrm>
            <a:off x="0" y="6640286"/>
            <a:ext cx="12192000" cy="285953"/>
          </a:xfrm>
          <a:prstGeom prst="rect">
            <a:avLst/>
          </a:prstGeom>
          <a:noFill/>
          <a:ln>
            <a:noFill/>
          </a:ln>
        </p:spPr>
      </p:pic>
      <p:grpSp>
        <p:nvGrpSpPr>
          <p:cNvPr id="56" name="Google Shape;56;p19"/>
          <p:cNvGrpSpPr/>
          <p:nvPr/>
        </p:nvGrpSpPr>
        <p:grpSpPr>
          <a:xfrm>
            <a:off x="133964" y="130718"/>
            <a:ext cx="11924072" cy="6442474"/>
            <a:chOff x="201168" y="243840"/>
            <a:chExt cx="11924072" cy="6442474"/>
          </a:xfrm>
        </p:grpSpPr>
        <p:grpSp>
          <p:nvGrpSpPr>
            <p:cNvPr id="57" name="Google Shape;57;p19"/>
            <p:cNvGrpSpPr/>
            <p:nvPr/>
          </p:nvGrpSpPr>
          <p:grpSpPr>
            <a:xfrm>
              <a:off x="201168" y="243840"/>
              <a:ext cx="11924072" cy="6442474"/>
              <a:chOff x="201168" y="243840"/>
              <a:chExt cx="11924072" cy="6442474"/>
            </a:xfrm>
          </p:grpSpPr>
          <p:pic>
            <p:nvPicPr>
              <p:cNvPr id="58" name="Google Shape;58;p19"/>
              <p:cNvPicPr preferRelativeResize="0"/>
              <p:nvPr/>
            </p:nvPicPr>
            <p:blipFill rotWithShape="1">
              <a:blip r:embed="rId3">
                <a:alphaModFix/>
              </a:blip>
              <a:srcRect/>
              <a:stretch/>
            </p:blipFill>
            <p:spPr>
              <a:xfrm>
                <a:off x="201168" y="389347"/>
                <a:ext cx="11922006" cy="6296967"/>
              </a:xfrm>
              <a:prstGeom prst="rect">
                <a:avLst/>
              </a:prstGeom>
              <a:noFill/>
              <a:ln>
                <a:noFill/>
              </a:ln>
            </p:spPr>
          </p:pic>
          <p:sp>
            <p:nvSpPr>
              <p:cNvPr id="59" name="Google Shape;59;p19"/>
              <p:cNvSpPr/>
              <p:nvPr/>
            </p:nvSpPr>
            <p:spPr>
              <a:xfrm>
                <a:off x="201168" y="6355079"/>
                <a:ext cx="1211299" cy="330855"/>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0" name="Google Shape;60;p19"/>
              <p:cNvSpPr/>
              <p:nvPr/>
            </p:nvSpPr>
            <p:spPr>
              <a:xfrm>
                <a:off x="9720072" y="3537830"/>
                <a:ext cx="2405168" cy="3148104"/>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 name="Google Shape;61;p19"/>
              <p:cNvSpPr/>
              <p:nvPr/>
            </p:nvSpPr>
            <p:spPr>
              <a:xfrm>
                <a:off x="9720072" y="344266"/>
                <a:ext cx="2403102" cy="3193564"/>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 name="Google Shape;62;p19"/>
              <p:cNvSpPr/>
              <p:nvPr/>
            </p:nvSpPr>
            <p:spPr>
              <a:xfrm>
                <a:off x="3328415" y="6355079"/>
                <a:ext cx="3858965" cy="330856"/>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 name="Google Shape;63;p19"/>
              <p:cNvSpPr/>
              <p:nvPr/>
            </p:nvSpPr>
            <p:spPr>
              <a:xfrm>
                <a:off x="9812594" y="3785419"/>
                <a:ext cx="2005780" cy="89473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 name="Google Shape;64;p19"/>
              <p:cNvSpPr/>
              <p:nvPr/>
            </p:nvSpPr>
            <p:spPr>
              <a:xfrm>
                <a:off x="4649037" y="2674539"/>
                <a:ext cx="653143" cy="17082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 name="Google Shape;65;p19"/>
              <p:cNvSpPr/>
              <p:nvPr/>
            </p:nvSpPr>
            <p:spPr>
              <a:xfrm>
                <a:off x="9778296" y="854110"/>
                <a:ext cx="2278726" cy="23278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6" name="Google Shape;66;p19"/>
              <p:cNvSpPr/>
              <p:nvPr/>
            </p:nvSpPr>
            <p:spPr>
              <a:xfrm>
                <a:off x="2499361" y="243840"/>
                <a:ext cx="5077096" cy="469392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67" name="Google Shape;67;p19"/>
            <p:cNvSpPr/>
            <p:nvPr/>
          </p:nvSpPr>
          <p:spPr>
            <a:xfrm>
              <a:off x="10078656" y="635321"/>
              <a:ext cx="1134289" cy="23278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Host</a:t>
              </a:r>
              <a:endParaRPr/>
            </a:p>
          </p:txBody>
        </p:sp>
      </p:grpSp>
      <p:sp>
        <p:nvSpPr>
          <p:cNvPr id="68" name="Google Shape;68;p19"/>
          <p:cNvSpPr txBox="1"/>
          <p:nvPr/>
        </p:nvSpPr>
        <p:spPr>
          <a:xfrm>
            <a:off x="9804622" y="4459852"/>
            <a:ext cx="2236889"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5. Tell us where you are joining us from today and what made you smile ☺ today. </a:t>
            </a:r>
            <a:endParaRPr/>
          </a:p>
        </p:txBody>
      </p:sp>
      <p:sp>
        <p:nvSpPr>
          <p:cNvPr id="69" name="Google Shape;69;p19"/>
          <p:cNvSpPr/>
          <p:nvPr/>
        </p:nvSpPr>
        <p:spPr>
          <a:xfrm>
            <a:off x="0" y="3938518"/>
            <a:ext cx="113121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1. Turn on your audio</a:t>
            </a:r>
            <a:endParaRPr/>
          </a:p>
        </p:txBody>
      </p:sp>
      <p:sp>
        <p:nvSpPr>
          <p:cNvPr id="70" name="Google Shape;70;p19"/>
          <p:cNvSpPr/>
          <p:nvPr/>
        </p:nvSpPr>
        <p:spPr>
          <a:xfrm>
            <a:off x="3478772" y="4577546"/>
            <a:ext cx="1307929"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3. Open the “Participants” window</a:t>
            </a:r>
            <a:endParaRPr/>
          </a:p>
        </p:txBody>
      </p:sp>
      <p:cxnSp>
        <p:nvCxnSpPr>
          <p:cNvPr id="71" name="Google Shape;71;p19"/>
          <p:cNvCxnSpPr/>
          <p:nvPr/>
        </p:nvCxnSpPr>
        <p:spPr>
          <a:xfrm>
            <a:off x="336958" y="4694548"/>
            <a:ext cx="0" cy="1470582"/>
          </a:xfrm>
          <a:prstGeom prst="straightConnector1">
            <a:avLst/>
          </a:prstGeom>
          <a:noFill/>
          <a:ln w="38100" cap="flat" cmpd="sng">
            <a:solidFill>
              <a:srgbClr val="BD4B48"/>
            </a:solidFill>
            <a:prstDash val="solid"/>
            <a:round/>
            <a:headEnd type="none" w="sm" len="sm"/>
            <a:tailEnd type="triangle" w="med" len="med"/>
          </a:ln>
        </p:spPr>
      </p:cxnSp>
      <p:cxnSp>
        <p:nvCxnSpPr>
          <p:cNvPr id="72" name="Google Shape;72;p19"/>
          <p:cNvCxnSpPr/>
          <p:nvPr/>
        </p:nvCxnSpPr>
        <p:spPr>
          <a:xfrm>
            <a:off x="941845" y="5337750"/>
            <a:ext cx="0" cy="827380"/>
          </a:xfrm>
          <a:prstGeom prst="straightConnector1">
            <a:avLst/>
          </a:prstGeom>
          <a:noFill/>
          <a:ln w="38100" cap="flat" cmpd="sng">
            <a:solidFill>
              <a:srgbClr val="BD4B48"/>
            </a:solidFill>
            <a:prstDash val="solid"/>
            <a:round/>
            <a:headEnd type="none" w="sm" len="sm"/>
            <a:tailEnd type="triangle" w="med" len="med"/>
          </a:ln>
        </p:spPr>
      </p:cxnSp>
      <p:sp>
        <p:nvSpPr>
          <p:cNvPr id="73" name="Google Shape;73;p19"/>
          <p:cNvSpPr/>
          <p:nvPr/>
        </p:nvSpPr>
        <p:spPr>
          <a:xfrm>
            <a:off x="699154" y="4577546"/>
            <a:ext cx="113121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2. Turn on your web cam</a:t>
            </a:r>
            <a:endParaRPr/>
          </a:p>
        </p:txBody>
      </p:sp>
      <p:sp>
        <p:nvSpPr>
          <p:cNvPr id="74" name="Google Shape;74;p19"/>
          <p:cNvSpPr/>
          <p:nvPr/>
        </p:nvSpPr>
        <p:spPr>
          <a:xfrm>
            <a:off x="5257896" y="4599086"/>
            <a:ext cx="1307929"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4. Open the “Chat” window</a:t>
            </a:r>
            <a:endParaRPr/>
          </a:p>
        </p:txBody>
      </p:sp>
      <p:cxnSp>
        <p:nvCxnSpPr>
          <p:cNvPr id="75" name="Google Shape;75;p19"/>
          <p:cNvCxnSpPr/>
          <p:nvPr/>
        </p:nvCxnSpPr>
        <p:spPr>
          <a:xfrm>
            <a:off x="4082095" y="5415846"/>
            <a:ext cx="1" cy="749284"/>
          </a:xfrm>
          <a:prstGeom prst="straightConnector1">
            <a:avLst/>
          </a:prstGeom>
          <a:noFill/>
          <a:ln w="38100" cap="flat" cmpd="sng">
            <a:solidFill>
              <a:srgbClr val="BD4B48"/>
            </a:solidFill>
            <a:prstDash val="solid"/>
            <a:round/>
            <a:headEnd type="none" w="sm" len="sm"/>
            <a:tailEnd type="triangle" w="med" len="med"/>
          </a:ln>
        </p:spPr>
      </p:cxnSp>
      <p:cxnSp>
        <p:nvCxnSpPr>
          <p:cNvPr id="76" name="Google Shape;76;p19"/>
          <p:cNvCxnSpPr/>
          <p:nvPr/>
        </p:nvCxnSpPr>
        <p:spPr>
          <a:xfrm>
            <a:off x="5752211" y="5387565"/>
            <a:ext cx="1" cy="749284"/>
          </a:xfrm>
          <a:prstGeom prst="straightConnector1">
            <a:avLst/>
          </a:prstGeom>
          <a:noFill/>
          <a:ln w="38100" cap="flat" cmpd="sng">
            <a:solidFill>
              <a:srgbClr val="BD4B48"/>
            </a:solidFill>
            <a:prstDash val="solid"/>
            <a:round/>
            <a:headEnd type="none" w="sm" len="sm"/>
            <a:tailEnd type="triangle" w="med" len="med"/>
          </a:ln>
        </p:spPr>
      </p:cxnSp>
      <p:cxnSp>
        <p:nvCxnSpPr>
          <p:cNvPr id="77" name="Google Shape;77;p19"/>
          <p:cNvCxnSpPr/>
          <p:nvPr/>
        </p:nvCxnSpPr>
        <p:spPr>
          <a:xfrm>
            <a:off x="10092329" y="5387565"/>
            <a:ext cx="0" cy="749284"/>
          </a:xfrm>
          <a:prstGeom prst="straightConnector1">
            <a:avLst/>
          </a:prstGeom>
          <a:noFill/>
          <a:ln w="38100" cap="flat" cmpd="sng">
            <a:solidFill>
              <a:srgbClr val="BD4B48"/>
            </a:solidFill>
            <a:prstDash val="solid"/>
            <a:round/>
            <a:headEnd type="none" w="sm" len="sm"/>
            <a:tailEnd type="triangle" w="med" len="med"/>
          </a:ln>
        </p:spPr>
      </p:cxnSp>
      <p:sp>
        <p:nvSpPr>
          <p:cNvPr id="78" name="Google Shape;78;p19"/>
          <p:cNvSpPr txBox="1"/>
          <p:nvPr/>
        </p:nvSpPr>
        <p:spPr>
          <a:xfrm>
            <a:off x="490" y="238253"/>
            <a:ext cx="4137891" cy="8196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1" i="0" u="none" strike="noStrike" cap="none">
                <a:solidFill>
                  <a:schemeClr val="dk1"/>
                </a:solidFill>
                <a:latin typeface="Tahoma"/>
                <a:ea typeface="Tahoma"/>
                <a:cs typeface="Tahoma"/>
                <a:sym typeface="Tahoma"/>
              </a:rPr>
              <a:t>Welcome! </a:t>
            </a:r>
            <a:endParaRPr sz="1400" b="0" i="0" u="none" strike="noStrike" cap="none">
              <a:solidFill>
                <a:srgbClr val="000000"/>
              </a:solidFill>
              <a:latin typeface="Arial"/>
              <a:ea typeface="Arial"/>
              <a:cs typeface="Arial"/>
              <a:sym typeface="Arial"/>
            </a:endParaRPr>
          </a:p>
        </p:txBody>
      </p:sp>
      <p:cxnSp>
        <p:nvCxnSpPr>
          <p:cNvPr id="79" name="Google Shape;79;p19"/>
          <p:cNvCxnSpPr/>
          <p:nvPr/>
        </p:nvCxnSpPr>
        <p:spPr>
          <a:xfrm rot="10800000" flipH="1">
            <a:off x="4082095" y="1602272"/>
            <a:ext cx="5429700" cy="3006900"/>
          </a:xfrm>
          <a:prstGeom prst="bentConnector3">
            <a:avLst>
              <a:gd name="adj1" fmla="val -524"/>
            </a:avLst>
          </a:prstGeom>
          <a:noFill/>
          <a:ln w="57150" cap="flat" cmpd="sng">
            <a:solidFill>
              <a:srgbClr val="FFB700"/>
            </a:solidFill>
            <a:prstDash val="solid"/>
            <a:round/>
            <a:headEnd type="none" w="sm" len="sm"/>
            <a:tailEnd type="triangle" w="med" len="med"/>
          </a:ln>
        </p:spPr>
      </p:cxnSp>
      <p:cxnSp>
        <p:nvCxnSpPr>
          <p:cNvPr id="80" name="Google Shape;80;p19"/>
          <p:cNvCxnSpPr/>
          <p:nvPr/>
        </p:nvCxnSpPr>
        <p:spPr>
          <a:xfrm rot="10800000" flipH="1">
            <a:off x="5866286" y="3832589"/>
            <a:ext cx="3684600" cy="810600"/>
          </a:xfrm>
          <a:prstGeom prst="bentConnector3">
            <a:avLst>
              <a:gd name="adj1" fmla="val -655"/>
            </a:avLst>
          </a:prstGeom>
          <a:noFill/>
          <a:ln w="57150" cap="flat" cmpd="sng">
            <a:solidFill>
              <a:srgbClr val="FFB700"/>
            </a:solidFill>
            <a:prstDash val="solid"/>
            <a:round/>
            <a:headEnd type="none" w="sm" len="sm"/>
            <a:tailEnd type="triangle" w="med" len="med"/>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ustDataLst>
      <p:tags r:id="rId6"/>
    </p:custDataLst>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slide" Target="slide3.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5.jpg"/><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5.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slide" Target="slide3.xml"/><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4.png"/><Relationship Id="rId5" Type="http://schemas.openxmlformats.org/officeDocument/2006/relationships/slide" Target="slide3.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8" Type="http://schemas.openxmlformats.org/officeDocument/2006/relationships/hyperlink" Target="https://ipage.com/blog/what&#8208;is&#8208;an&#8208;llc&#8208;s&#8208;corp&#8208;c&#8208;corp&#8208;llp&#8208;and&#8208;why&#8208;would&#8208;a&#8208;small&#8208;biz&#8208;incorporate/" TargetMode="External"/><Relationship Id="rId13" Type="http://schemas.openxmlformats.org/officeDocument/2006/relationships/hyperlink" Target="https://www.irs.gov/individuals/international-taxpayers/taxpayer-identification-numbers-tin" TargetMode="External"/><Relationship Id="rId18" Type="http://schemas.openxmlformats.org/officeDocument/2006/relationships/hyperlink" Target="http://www.nwlink.com/~donclark/hrd/costs.html" TargetMode="External"/><Relationship Id="rId26" Type="http://schemas.openxmlformats.org/officeDocument/2006/relationships/hyperlink" Target="https://www.writingassist.com/pdfs/EstimatingWritingProjects_V51.pdf" TargetMode="External"/><Relationship Id="rId3" Type="http://schemas.openxmlformats.org/officeDocument/2006/relationships/notesSlide" Target="../notesSlides/notesSlide19.xml"/><Relationship Id="rId21" Type="http://schemas.openxmlformats.org/officeDocument/2006/relationships/hyperlink" Target="http://www.chapmanalliance.com/howlong/" TargetMode="External"/><Relationship Id="rId7" Type="http://schemas.openxmlformats.org/officeDocument/2006/relationships/hyperlink" Target="https://www.upcounsel.com/llc&#8208;vs&#8208;llp&#8208;vs&#8208;s&#8208;corp" TargetMode="External"/><Relationship Id="rId12" Type="http://schemas.openxmlformats.org/officeDocument/2006/relationships/hyperlink" Target="https://www.irs.gov/businesses/small-businesses-self-employed/apply-for-an-employer-identification-number-ein-online" TargetMode="External"/><Relationship Id="rId17" Type="http://schemas.openxmlformats.org/officeDocument/2006/relationships/hyperlink" Target="https://quickbooks.intuit.com/oa/get-quickbooks" TargetMode="External"/><Relationship Id="rId25" Type="http://schemas.openxmlformats.org/officeDocument/2006/relationships/hyperlink" Target="https://howtostartanllc.com/taxes/llc-taxes" TargetMode="External"/><Relationship Id="rId2" Type="http://schemas.openxmlformats.org/officeDocument/2006/relationships/slideLayout" Target="../slideLayouts/slideLayout2.xml"/><Relationship Id="rId16" Type="http://schemas.openxmlformats.org/officeDocument/2006/relationships/hyperlink" Target="https://www.techinsurance.com/" TargetMode="External"/><Relationship Id="rId20" Type="http://schemas.openxmlformats.org/officeDocument/2006/relationships/hyperlink" Target="https://www.christytuckerlearning.com/instructional-design-hourly-rates-and-salary/#:~:text=Salary%3A%20Around%20%2480%2C000&amp;text=and%20get%20a%20benchmark%20salary,more%20detail%2C%20including%20international%20data." TargetMode="External"/><Relationship Id="rId29" Type="http://schemas.openxmlformats.org/officeDocument/2006/relationships/hyperlink" Target="https://www.irs.gov/retirement-plans/retirement-plans-for-self-employed-people" TargetMode="External"/><Relationship Id="rId1" Type="http://schemas.openxmlformats.org/officeDocument/2006/relationships/tags" Target="../tags/tag23.xml"/><Relationship Id="rId6" Type="http://schemas.openxmlformats.org/officeDocument/2006/relationships/hyperlink" Target="https://www.listenmoneymatters.com/llc-vs-scorp/" TargetMode="External"/><Relationship Id="rId11" Type="http://schemas.openxmlformats.org/officeDocument/2006/relationships/hyperlink" Target="https://www.irs.gov/businesses/small-businesses-self-employed/self-employed-individuals-taxcenter" TargetMode="External"/><Relationship Id="rId24" Type="http://schemas.openxmlformats.org/officeDocument/2006/relationships/hyperlink" Target="https://www.mbopartners.com/blog/how-grow-small-business/how-to-choose-the-right-business-structure-for-your-independent-business/" TargetMode="External"/><Relationship Id="rId5" Type="http://schemas.openxmlformats.org/officeDocument/2006/relationships/hyperlink" Target="https://dos.myflorida.com/sunbiz/forms/limited-liability-company/" TargetMode="External"/><Relationship Id="rId15" Type="http://schemas.openxmlformats.org/officeDocument/2006/relationships/hyperlink" Target="http://www.freshbooks.com/" TargetMode="External"/><Relationship Id="rId23" Type="http://schemas.openxmlformats.org/officeDocument/2006/relationships/hyperlink" Target="https://www.pmi.org/learning/library/2020-salary-survey-11883" TargetMode="External"/><Relationship Id="rId28" Type="http://schemas.openxmlformats.org/officeDocument/2006/relationships/hyperlink" Target="https://ispi.org/" TargetMode="External"/><Relationship Id="rId10" Type="http://schemas.openxmlformats.org/officeDocument/2006/relationships/hyperlink" Target="https://www.hrblock.com/tax-center/irs/tax-responsibilities/avoiding-underpayment-tax-penalty/" TargetMode="External"/><Relationship Id="rId19" Type="http://schemas.openxmlformats.org/officeDocument/2006/relationships/hyperlink" Target="https://www.learningguild.com/insights/223/2018-global-elearning-salary-compensation-report/?utm_campaign=research-sal18&amp;utm_medium=link&amp;utm_source=research-sal19" TargetMode="External"/><Relationship Id="rId31" Type="http://schemas.openxmlformats.org/officeDocument/2006/relationships/slide" Target="slide3.xml"/><Relationship Id="rId4" Type="http://schemas.openxmlformats.org/officeDocument/2006/relationships/hyperlink" Target="https://www.natlawreview.com/article/what-llc-and-how-does-llc-work" TargetMode="External"/><Relationship Id="rId9" Type="http://schemas.openxmlformats.org/officeDocument/2006/relationships/hyperlink" Target="https://wallethacks.com/estimated-taxes-due-dates-safe-harbor-rules/" TargetMode="External"/><Relationship Id="rId14" Type="http://schemas.openxmlformats.org/officeDocument/2006/relationships/hyperlink" Target="https://www.freelancersunion.org/" TargetMode="External"/><Relationship Id="rId22" Type="http://schemas.openxmlformats.org/officeDocument/2006/relationships/hyperlink" Target="https://www.td.org/press-release/new-atd-research-2019-talent-development-salary-and-benefits-report" TargetMode="External"/><Relationship Id="rId27" Type="http://schemas.openxmlformats.org/officeDocument/2006/relationships/hyperlink" Target="https://millo.co/elevator-pitch-more-design-clients" TargetMode="External"/><Relationship Id="rId30" Type="http://schemas.openxmlformats.org/officeDocument/2006/relationships/hyperlink" Target="https://www.irs.gov/retirement-plans/retirement-plans-faqs-regarding-seps"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hyperlink" Target="https://forms.gle/5v4pyALUR74Nyv167" TargetMode="Externa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slide" Target="slide9.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slide" Target="slide6.xml"/><Relationship Id="rId5" Type="http://schemas.openxmlformats.org/officeDocument/2006/relationships/slide" Target="slide14.xml"/><Relationship Id="rId4" Type="http://schemas.openxmlformats.org/officeDocument/2006/relationships/slide" Target="slide1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8.jp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9.jp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slide" Target="slide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63" name="Picture 62">
            <a:extLst>
              <a:ext uri="{FF2B5EF4-FFF2-40B4-BE49-F238E27FC236}">
                <a16:creationId xmlns:a16="http://schemas.microsoft.com/office/drawing/2014/main" id="{7320508E-6613-425C-9F46-00D28A502E93}"/>
              </a:ext>
            </a:extLst>
          </p:cNvPr>
          <p:cNvPicPr>
            <a:picLocks noChangeAspect="1"/>
          </p:cNvPicPr>
          <p:nvPr/>
        </p:nvPicPr>
        <p:blipFill>
          <a:blip r:embed="rId4"/>
          <a:stretch>
            <a:fillRect/>
          </a:stretch>
        </p:blipFill>
        <p:spPr>
          <a:xfrm>
            <a:off x="2699194" y="1072313"/>
            <a:ext cx="6109306" cy="1232737"/>
          </a:xfrm>
          <a:prstGeom prst="rect">
            <a:avLst/>
          </a:prstGeom>
          <a:ln w="28575">
            <a:solidFill>
              <a:srgbClr val="C00000"/>
            </a:solidFill>
          </a:ln>
        </p:spPr>
      </p:pic>
      <p:sp>
        <p:nvSpPr>
          <p:cNvPr id="64" name="Oval 63">
            <a:extLst>
              <a:ext uri="{FF2B5EF4-FFF2-40B4-BE49-F238E27FC236}">
                <a16:creationId xmlns:a16="http://schemas.microsoft.com/office/drawing/2014/main" id="{83F6EE1C-DC92-4472-BA78-0DE67913FFB8}"/>
              </a:ext>
            </a:extLst>
          </p:cNvPr>
          <p:cNvSpPr/>
          <p:nvPr/>
        </p:nvSpPr>
        <p:spPr>
          <a:xfrm>
            <a:off x="9448801" y="2422358"/>
            <a:ext cx="2743200" cy="8021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a:extLst>
              <a:ext uri="{FF2B5EF4-FFF2-40B4-BE49-F238E27FC236}">
                <a16:creationId xmlns:a16="http://schemas.microsoft.com/office/drawing/2014/main" id="{38F90167-F856-46E2-8246-713C9AE5DC73}"/>
              </a:ext>
            </a:extLst>
          </p:cNvPr>
          <p:cNvCxnSpPr>
            <a:cxnSpLocks/>
            <a:stCxn id="64" idx="2"/>
          </p:cNvCxnSpPr>
          <p:nvPr/>
        </p:nvCxnSpPr>
        <p:spPr>
          <a:xfrm flipH="1" flipV="1">
            <a:off x="8808500" y="2305050"/>
            <a:ext cx="640301" cy="51836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9" name="Picture 68">
            <a:extLst>
              <a:ext uri="{FF2B5EF4-FFF2-40B4-BE49-F238E27FC236}">
                <a16:creationId xmlns:a16="http://schemas.microsoft.com/office/drawing/2014/main" id="{A1AAB0FF-3040-4139-9B16-66120FD97E0F}"/>
              </a:ext>
            </a:extLst>
          </p:cNvPr>
          <p:cNvPicPr>
            <a:picLocks noChangeAspect="1"/>
          </p:cNvPicPr>
          <p:nvPr/>
        </p:nvPicPr>
        <p:blipFill>
          <a:blip r:embed="rId5"/>
          <a:stretch>
            <a:fillRect/>
          </a:stretch>
        </p:blipFill>
        <p:spPr>
          <a:xfrm>
            <a:off x="6766433" y="3537787"/>
            <a:ext cx="2362217" cy="1304935"/>
          </a:xfrm>
          <a:prstGeom prst="rect">
            <a:avLst/>
          </a:prstGeom>
        </p:spPr>
      </p:pic>
      <p:cxnSp>
        <p:nvCxnSpPr>
          <p:cNvPr id="70" name="Straight Arrow Connector 69">
            <a:extLst>
              <a:ext uri="{FF2B5EF4-FFF2-40B4-BE49-F238E27FC236}">
                <a16:creationId xmlns:a16="http://schemas.microsoft.com/office/drawing/2014/main" id="{F2E5FD5C-5F8A-455A-A4D7-7516F7A5E57E}"/>
              </a:ext>
            </a:extLst>
          </p:cNvPr>
          <p:cNvCxnSpPr>
            <a:cxnSpLocks/>
          </p:cNvCxnSpPr>
          <p:nvPr/>
        </p:nvCxnSpPr>
        <p:spPr>
          <a:xfrm flipV="1">
            <a:off x="6276975" y="4842722"/>
            <a:ext cx="695325" cy="141520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bbb494ae4d_0_57"/>
          <p:cNvSpPr txBox="1"/>
          <p:nvPr/>
        </p:nvSpPr>
        <p:spPr>
          <a:xfrm>
            <a:off x="1524000" y="267287"/>
            <a:ext cx="91440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1" dirty="0">
                <a:solidFill>
                  <a:srgbClr val="C00000"/>
                </a:solidFill>
                <a:latin typeface="Calibri"/>
                <a:ea typeface="Calibri"/>
                <a:cs typeface="Calibri"/>
                <a:sym typeface="Calibri"/>
              </a:rPr>
              <a:t>Let’s talk about Taxes!</a:t>
            </a:r>
            <a:endParaRPr sz="4400" b="1" i="0" u="none" strike="noStrike" cap="none" dirty="0">
              <a:solidFill>
                <a:srgbClr val="C0000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7B64D3E2-BB3C-414A-BC82-17C00C4DB82C}"/>
              </a:ext>
            </a:extLst>
          </p:cNvPr>
          <p:cNvPicPr>
            <a:picLocks noChangeAspect="1"/>
          </p:cNvPicPr>
          <p:nvPr/>
        </p:nvPicPr>
        <p:blipFill>
          <a:blip r:embed="rId4"/>
          <a:stretch>
            <a:fillRect/>
          </a:stretch>
        </p:blipFill>
        <p:spPr>
          <a:xfrm>
            <a:off x="9577137" y="-112"/>
            <a:ext cx="2614863" cy="1776834"/>
          </a:xfrm>
          <a:prstGeom prst="rect">
            <a:avLst/>
          </a:prstGeom>
        </p:spPr>
      </p:pic>
      <p:pic>
        <p:nvPicPr>
          <p:cNvPr id="12" name="Picture 11">
            <a:extLst>
              <a:ext uri="{FF2B5EF4-FFF2-40B4-BE49-F238E27FC236}">
                <a16:creationId xmlns:a16="http://schemas.microsoft.com/office/drawing/2014/main" id="{5A953AB3-E066-4C1E-9E49-1169E1DB502F}"/>
              </a:ext>
            </a:extLst>
          </p:cNvPr>
          <p:cNvPicPr>
            <a:picLocks noChangeAspect="1"/>
          </p:cNvPicPr>
          <p:nvPr/>
        </p:nvPicPr>
        <p:blipFill>
          <a:blip r:embed="rId5"/>
          <a:stretch>
            <a:fillRect/>
          </a:stretch>
        </p:blipFill>
        <p:spPr>
          <a:xfrm>
            <a:off x="1320427" y="1304186"/>
            <a:ext cx="6996181" cy="4994175"/>
          </a:xfrm>
          <a:prstGeom prst="rect">
            <a:avLst/>
          </a:prstGeom>
        </p:spPr>
      </p:pic>
      <p:sp>
        <p:nvSpPr>
          <p:cNvPr id="16" name="Arrow: Curved Left 15">
            <a:hlinkClick r:id="rId6" action="ppaction://hlinksldjump"/>
            <a:extLst>
              <a:ext uri="{FF2B5EF4-FFF2-40B4-BE49-F238E27FC236}">
                <a16:creationId xmlns:a16="http://schemas.microsoft.com/office/drawing/2014/main" id="{12D7D477-8270-4B91-87C3-3B03798182D1}"/>
              </a:ext>
            </a:extLst>
          </p:cNvPr>
          <p:cNvSpPr/>
          <p:nvPr/>
        </p:nvSpPr>
        <p:spPr>
          <a:xfrm>
            <a:off x="11406554" y="6646985"/>
            <a:ext cx="785446" cy="257907"/>
          </a:xfrm>
          <a:prstGeom prst="curvedLeftArrow">
            <a:avLst/>
          </a:prstGeom>
          <a:solidFill>
            <a:srgbClr val="F8AE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3464673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bbb494ae4d_0_57"/>
          <p:cNvSpPr txBox="1"/>
          <p:nvPr/>
        </p:nvSpPr>
        <p:spPr>
          <a:xfrm>
            <a:off x="870857" y="267287"/>
            <a:ext cx="10535697"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1" dirty="0">
                <a:solidFill>
                  <a:srgbClr val="C00000"/>
                </a:solidFill>
                <a:latin typeface="Calibri"/>
                <a:ea typeface="Calibri"/>
                <a:cs typeface="Calibri"/>
                <a:sym typeface="Calibri"/>
              </a:rPr>
              <a:t>Quick Easy Rule of Thumb to Estimate Taxes</a:t>
            </a:r>
          </a:p>
        </p:txBody>
      </p:sp>
      <p:sp>
        <p:nvSpPr>
          <p:cNvPr id="6" name="Arrow: Curved Left 5">
            <a:hlinkClick r:id="rId4" action="ppaction://hlinksldjump"/>
            <a:extLst>
              <a:ext uri="{FF2B5EF4-FFF2-40B4-BE49-F238E27FC236}">
                <a16:creationId xmlns:a16="http://schemas.microsoft.com/office/drawing/2014/main" id="{F8FD7239-E84D-4845-90EB-253D96E22631}"/>
              </a:ext>
            </a:extLst>
          </p:cNvPr>
          <p:cNvSpPr/>
          <p:nvPr/>
        </p:nvSpPr>
        <p:spPr>
          <a:xfrm>
            <a:off x="11406554" y="6646985"/>
            <a:ext cx="785446" cy="257907"/>
          </a:xfrm>
          <a:prstGeom prst="curvedLeftArrow">
            <a:avLst/>
          </a:prstGeom>
          <a:solidFill>
            <a:srgbClr val="F8AE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7" name="Table 2">
            <a:extLst>
              <a:ext uri="{FF2B5EF4-FFF2-40B4-BE49-F238E27FC236}">
                <a16:creationId xmlns:a16="http://schemas.microsoft.com/office/drawing/2014/main" id="{A024D37D-3C0E-4ECE-88D4-86FCB0B4E108}"/>
              </a:ext>
            </a:extLst>
          </p:cNvPr>
          <p:cNvGraphicFramePr>
            <a:graphicFrameLocks noGrp="1"/>
          </p:cNvGraphicFramePr>
          <p:nvPr>
            <p:extLst>
              <p:ext uri="{D42A27DB-BD31-4B8C-83A1-F6EECF244321}">
                <p14:modId xmlns:p14="http://schemas.microsoft.com/office/powerpoint/2010/main" val="2981351312"/>
              </p:ext>
            </p:extLst>
          </p:nvPr>
        </p:nvGraphicFramePr>
        <p:xfrm>
          <a:off x="3486876" y="2016927"/>
          <a:ext cx="4714183" cy="2824146"/>
        </p:xfrm>
        <a:graphic>
          <a:graphicData uri="http://schemas.openxmlformats.org/drawingml/2006/table">
            <a:tbl>
              <a:tblPr firstRow="1" bandRow="1">
                <a:tableStyleId>{93296810-A885-4BE3-A3E7-6D5BEEA58F35}</a:tableStyleId>
              </a:tblPr>
              <a:tblGrid>
                <a:gridCol w="1753895">
                  <a:extLst>
                    <a:ext uri="{9D8B030D-6E8A-4147-A177-3AD203B41FA5}">
                      <a16:colId xmlns:a16="http://schemas.microsoft.com/office/drawing/2014/main" val="756242097"/>
                    </a:ext>
                  </a:extLst>
                </a:gridCol>
                <a:gridCol w="2960288">
                  <a:extLst>
                    <a:ext uri="{9D8B030D-6E8A-4147-A177-3AD203B41FA5}">
                      <a16:colId xmlns:a16="http://schemas.microsoft.com/office/drawing/2014/main" val="1324016976"/>
                    </a:ext>
                  </a:extLst>
                </a:gridCol>
              </a:tblGrid>
              <a:tr h="618358">
                <a:tc>
                  <a:txBody>
                    <a:bodyPr/>
                    <a:lstStyle/>
                    <a:p>
                      <a:pPr algn="l"/>
                      <a:endParaRPr lang="en-US" sz="2000" b="1" dirty="0"/>
                    </a:p>
                  </a:txBody>
                  <a:tcPr anchor="ctr"/>
                </a:tc>
                <a:tc>
                  <a:txBody>
                    <a:bodyPr/>
                    <a:lstStyle/>
                    <a:p>
                      <a:pPr algn="ctr"/>
                      <a:r>
                        <a:rPr lang="en-US" sz="2000" b="1" dirty="0"/>
                        <a:t>Independent</a:t>
                      </a:r>
                    </a:p>
                  </a:txBody>
                  <a:tcPr anchor="ctr"/>
                </a:tc>
                <a:extLst>
                  <a:ext uri="{0D108BD9-81ED-4DB2-BD59-A6C34878D82A}">
                    <a16:rowId xmlns:a16="http://schemas.microsoft.com/office/drawing/2014/main" val="1301025004"/>
                  </a:ext>
                </a:extLst>
              </a:tr>
              <a:tr h="692184">
                <a:tc>
                  <a:txBody>
                    <a:bodyPr/>
                    <a:lstStyle/>
                    <a:p>
                      <a:pPr algn="ctr"/>
                      <a:r>
                        <a:rPr lang="en-US" sz="2000" b="1" dirty="0">
                          <a:solidFill>
                            <a:schemeClr val="bg1"/>
                          </a:solidFill>
                        </a:rPr>
                        <a:t>Rate</a:t>
                      </a:r>
                    </a:p>
                  </a:txBody>
                  <a:tcPr anchor="ctr">
                    <a:solidFill>
                      <a:srgbClr val="F68632"/>
                    </a:solidFill>
                  </a:tcPr>
                </a:tc>
                <a:tc>
                  <a:txBody>
                    <a:bodyPr/>
                    <a:lstStyle/>
                    <a:p>
                      <a:pPr algn="ctr"/>
                      <a:r>
                        <a:rPr lang="en-US" sz="2000" i="1" dirty="0"/>
                        <a:t>$60 /hour</a:t>
                      </a:r>
                    </a:p>
                  </a:txBody>
                  <a:tcPr anchor="ctr"/>
                </a:tc>
                <a:extLst>
                  <a:ext uri="{0D108BD9-81ED-4DB2-BD59-A6C34878D82A}">
                    <a16:rowId xmlns:a16="http://schemas.microsoft.com/office/drawing/2014/main" val="1093990854"/>
                  </a:ext>
                </a:extLst>
              </a:tr>
              <a:tr h="692184">
                <a:tc>
                  <a:txBody>
                    <a:bodyPr/>
                    <a:lstStyle/>
                    <a:p>
                      <a:pPr algn="ctr"/>
                      <a:r>
                        <a:rPr lang="en-US" sz="2000" b="1" dirty="0">
                          <a:solidFill>
                            <a:schemeClr val="bg1"/>
                          </a:solidFill>
                        </a:rPr>
                        <a:t>30% Est</a:t>
                      </a:r>
                    </a:p>
                  </a:txBody>
                  <a:tcPr anchor="ctr">
                    <a:solidFill>
                      <a:srgbClr val="F68632"/>
                    </a:solidFill>
                  </a:tcPr>
                </a:tc>
                <a:tc>
                  <a:txBody>
                    <a:bodyPr/>
                    <a:lstStyle/>
                    <a:p>
                      <a:pPr algn="ctr"/>
                      <a:r>
                        <a:rPr lang="en-US" sz="2000" dirty="0"/>
                        <a:t>30%</a:t>
                      </a:r>
                    </a:p>
                    <a:p>
                      <a:pPr algn="ctr"/>
                      <a:r>
                        <a:rPr lang="en-US" sz="2000" b="1" dirty="0">
                          <a:solidFill>
                            <a:srgbClr val="FF0000"/>
                          </a:solidFill>
                        </a:rPr>
                        <a:t>$20 /hour</a:t>
                      </a:r>
                    </a:p>
                  </a:txBody>
                  <a:tcPr anchor="ctr"/>
                </a:tc>
                <a:extLst>
                  <a:ext uri="{0D108BD9-81ED-4DB2-BD59-A6C34878D82A}">
                    <a16:rowId xmlns:a16="http://schemas.microsoft.com/office/drawing/2014/main" val="1019281016"/>
                  </a:ext>
                </a:extLst>
              </a:tr>
              <a:tr h="812564">
                <a:tc>
                  <a:txBody>
                    <a:bodyPr/>
                    <a:lstStyle/>
                    <a:p>
                      <a:pPr algn="ctr"/>
                      <a:r>
                        <a:rPr lang="en-US" sz="2000" b="1" dirty="0">
                          <a:solidFill>
                            <a:schemeClr val="bg1"/>
                          </a:solidFill>
                        </a:rPr>
                        <a:t>Net Pay</a:t>
                      </a:r>
                    </a:p>
                  </a:txBody>
                  <a:tcPr anchor="ctr">
                    <a:solidFill>
                      <a:srgbClr val="F68632"/>
                    </a:solidFill>
                  </a:tcPr>
                </a:tc>
                <a:tc>
                  <a:txBody>
                    <a:bodyPr/>
                    <a:lstStyle/>
                    <a:p>
                      <a:pPr marL="0" indent="0" algn="ctr">
                        <a:buFontTx/>
                        <a:buNone/>
                      </a:pPr>
                      <a:r>
                        <a:rPr lang="en-US" sz="2400" b="0" i="1" dirty="0">
                          <a:solidFill>
                            <a:schemeClr val="tx1"/>
                          </a:solidFill>
                        </a:rPr>
                        <a:t>($40 /hour)</a:t>
                      </a:r>
                    </a:p>
                  </a:txBody>
                  <a:tcPr anchor="ctr">
                    <a:solidFill>
                      <a:srgbClr val="F68632"/>
                    </a:solidFill>
                  </a:tcPr>
                </a:tc>
                <a:extLst>
                  <a:ext uri="{0D108BD9-81ED-4DB2-BD59-A6C34878D82A}">
                    <a16:rowId xmlns:a16="http://schemas.microsoft.com/office/drawing/2014/main" val="598038516"/>
                  </a:ext>
                </a:extLst>
              </a:tr>
            </a:tbl>
          </a:graphicData>
        </a:graphic>
      </p:graphicFrame>
    </p:spTree>
    <p:custDataLst>
      <p:tags r:id="rId1"/>
    </p:custDataLst>
    <p:extLst>
      <p:ext uri="{BB962C8B-B14F-4D97-AF65-F5344CB8AC3E}">
        <p14:creationId xmlns:p14="http://schemas.microsoft.com/office/powerpoint/2010/main" val="2397945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bbb494ae4d_0_57"/>
          <p:cNvSpPr txBox="1"/>
          <p:nvPr/>
        </p:nvSpPr>
        <p:spPr>
          <a:xfrm>
            <a:off x="1524000" y="267287"/>
            <a:ext cx="91440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1" dirty="0">
                <a:solidFill>
                  <a:srgbClr val="C00000"/>
                </a:solidFill>
                <a:latin typeface="Calibri"/>
                <a:ea typeface="Calibri"/>
                <a:cs typeface="Calibri"/>
                <a:sym typeface="Calibri"/>
              </a:rPr>
              <a:t>Let’s talk Money!</a:t>
            </a:r>
            <a:endParaRPr sz="4400" b="1" i="0" u="none" strike="noStrike" cap="none" dirty="0">
              <a:solidFill>
                <a:srgbClr val="C00000"/>
              </a:solidFill>
              <a:latin typeface="Calibri"/>
              <a:ea typeface="Calibri"/>
              <a:cs typeface="Calibri"/>
              <a:sym typeface="Calibri"/>
            </a:endParaRPr>
          </a:p>
        </p:txBody>
      </p:sp>
      <p:sp>
        <p:nvSpPr>
          <p:cNvPr id="6" name="Arrow: Curved Left 5">
            <a:hlinkClick r:id="rId4" action="ppaction://hlinksldjump"/>
            <a:extLst>
              <a:ext uri="{FF2B5EF4-FFF2-40B4-BE49-F238E27FC236}">
                <a16:creationId xmlns:a16="http://schemas.microsoft.com/office/drawing/2014/main" id="{F8FD7239-E84D-4845-90EB-253D96E22631}"/>
              </a:ext>
            </a:extLst>
          </p:cNvPr>
          <p:cNvSpPr/>
          <p:nvPr/>
        </p:nvSpPr>
        <p:spPr>
          <a:xfrm>
            <a:off x="11406554" y="6646985"/>
            <a:ext cx="785446" cy="257907"/>
          </a:xfrm>
          <a:prstGeom prst="curvedLeftArrow">
            <a:avLst/>
          </a:prstGeom>
          <a:solidFill>
            <a:srgbClr val="F8AE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7" name="Table 2">
            <a:extLst>
              <a:ext uri="{FF2B5EF4-FFF2-40B4-BE49-F238E27FC236}">
                <a16:creationId xmlns:a16="http://schemas.microsoft.com/office/drawing/2014/main" id="{C467DF1E-FA20-4CAE-9EFF-642CD82D1BA2}"/>
              </a:ext>
            </a:extLst>
          </p:cNvPr>
          <p:cNvGraphicFramePr>
            <a:graphicFrameLocks noGrp="1"/>
          </p:cNvGraphicFramePr>
          <p:nvPr>
            <p:extLst>
              <p:ext uri="{D42A27DB-BD31-4B8C-83A1-F6EECF244321}">
                <p14:modId xmlns:p14="http://schemas.microsoft.com/office/powerpoint/2010/main" val="3577085645"/>
              </p:ext>
            </p:extLst>
          </p:nvPr>
        </p:nvGraphicFramePr>
        <p:xfrm>
          <a:off x="245594" y="1388045"/>
          <a:ext cx="7449067" cy="4788218"/>
        </p:xfrm>
        <a:graphic>
          <a:graphicData uri="http://schemas.openxmlformats.org/drawingml/2006/table">
            <a:tbl>
              <a:tblPr firstRow="1" bandRow="1">
                <a:tableStyleId>{93296810-A885-4BE3-A3E7-6D5BEEA58F35}</a:tableStyleId>
              </a:tblPr>
              <a:tblGrid>
                <a:gridCol w="2210640">
                  <a:extLst>
                    <a:ext uri="{9D8B030D-6E8A-4147-A177-3AD203B41FA5}">
                      <a16:colId xmlns:a16="http://schemas.microsoft.com/office/drawing/2014/main" val="756242097"/>
                    </a:ext>
                  </a:extLst>
                </a:gridCol>
                <a:gridCol w="2464230">
                  <a:extLst>
                    <a:ext uri="{9D8B030D-6E8A-4147-A177-3AD203B41FA5}">
                      <a16:colId xmlns:a16="http://schemas.microsoft.com/office/drawing/2014/main" val="2257073896"/>
                    </a:ext>
                  </a:extLst>
                </a:gridCol>
                <a:gridCol w="2774197">
                  <a:extLst>
                    <a:ext uri="{9D8B030D-6E8A-4147-A177-3AD203B41FA5}">
                      <a16:colId xmlns:a16="http://schemas.microsoft.com/office/drawing/2014/main" val="1324016976"/>
                    </a:ext>
                  </a:extLst>
                </a:gridCol>
              </a:tblGrid>
              <a:tr h="626269">
                <a:tc>
                  <a:txBody>
                    <a:bodyPr/>
                    <a:lstStyle/>
                    <a:p>
                      <a:pPr algn="l"/>
                      <a:endParaRPr lang="en-US" sz="2000" b="1" dirty="0"/>
                    </a:p>
                  </a:txBody>
                  <a:tcPr anchor="ctr"/>
                </a:tc>
                <a:tc>
                  <a:txBody>
                    <a:bodyPr/>
                    <a:lstStyle/>
                    <a:p>
                      <a:pPr algn="ctr"/>
                      <a:r>
                        <a:rPr lang="en-US" sz="2000" b="1" dirty="0"/>
                        <a:t>Employee</a:t>
                      </a:r>
                    </a:p>
                  </a:txBody>
                  <a:tcPr anchor="ctr"/>
                </a:tc>
                <a:tc>
                  <a:txBody>
                    <a:bodyPr/>
                    <a:lstStyle/>
                    <a:p>
                      <a:pPr algn="ctr"/>
                      <a:r>
                        <a:rPr lang="en-US" sz="2000" b="1" dirty="0"/>
                        <a:t>Independent</a:t>
                      </a:r>
                    </a:p>
                  </a:txBody>
                  <a:tcPr anchor="ctr"/>
                </a:tc>
                <a:extLst>
                  <a:ext uri="{0D108BD9-81ED-4DB2-BD59-A6C34878D82A}">
                    <a16:rowId xmlns:a16="http://schemas.microsoft.com/office/drawing/2014/main" val="1301025004"/>
                  </a:ext>
                </a:extLst>
              </a:tr>
              <a:tr h="626269">
                <a:tc>
                  <a:txBody>
                    <a:bodyPr/>
                    <a:lstStyle/>
                    <a:p>
                      <a:pPr algn="ctr"/>
                      <a:r>
                        <a:rPr lang="en-US" sz="2000" b="1" dirty="0">
                          <a:solidFill>
                            <a:schemeClr val="bg1"/>
                          </a:solidFill>
                        </a:rPr>
                        <a:t>Salary</a:t>
                      </a:r>
                    </a:p>
                  </a:txBody>
                  <a:tcPr anchor="ctr">
                    <a:solidFill>
                      <a:srgbClr val="F68632"/>
                    </a:solidFill>
                  </a:tcPr>
                </a:tc>
                <a:tc>
                  <a:txBody>
                    <a:bodyPr/>
                    <a:lstStyle/>
                    <a:p>
                      <a:pPr algn="ctr"/>
                      <a:r>
                        <a:rPr lang="en-US" sz="2000" dirty="0"/>
                        <a:t>$50,000 /year</a:t>
                      </a:r>
                    </a:p>
                    <a:p>
                      <a:pPr algn="ctr"/>
                      <a:r>
                        <a:rPr lang="en-US" sz="2000" i="1" dirty="0"/>
                        <a:t>($24 /hour)</a:t>
                      </a:r>
                    </a:p>
                  </a:txBody>
                  <a:tcPr anchor="ctr"/>
                </a:tc>
                <a:tc>
                  <a:txBody>
                    <a:bodyPr/>
                    <a:lstStyle/>
                    <a:p>
                      <a:pPr algn="ctr"/>
                      <a:r>
                        <a:rPr lang="en-US" sz="2000" dirty="0"/>
                        <a:t>$50,000 /year</a:t>
                      </a:r>
                    </a:p>
                    <a:p>
                      <a:pPr algn="ctr"/>
                      <a:r>
                        <a:rPr lang="en-US" sz="2000" i="1" dirty="0"/>
                        <a:t>($24 /hour)</a:t>
                      </a:r>
                    </a:p>
                  </a:txBody>
                  <a:tcPr anchor="ctr"/>
                </a:tc>
                <a:extLst>
                  <a:ext uri="{0D108BD9-81ED-4DB2-BD59-A6C34878D82A}">
                    <a16:rowId xmlns:a16="http://schemas.microsoft.com/office/drawing/2014/main" val="1093990854"/>
                  </a:ext>
                </a:extLst>
              </a:tr>
              <a:tr h="626269">
                <a:tc>
                  <a:txBody>
                    <a:bodyPr/>
                    <a:lstStyle/>
                    <a:p>
                      <a:pPr algn="ctr"/>
                      <a:r>
                        <a:rPr lang="en-US" sz="2000" b="1" dirty="0">
                          <a:solidFill>
                            <a:schemeClr val="bg1"/>
                          </a:solidFill>
                        </a:rPr>
                        <a:t>FICA</a:t>
                      </a:r>
                    </a:p>
                  </a:txBody>
                  <a:tcPr anchor="ctr">
                    <a:solidFill>
                      <a:srgbClr val="F68632"/>
                    </a:solidFill>
                  </a:tcPr>
                </a:tc>
                <a:tc>
                  <a:txBody>
                    <a:bodyPr/>
                    <a:lstStyle/>
                    <a:p>
                      <a:pPr algn="ctr"/>
                      <a:r>
                        <a:rPr lang="en-US" sz="2000" dirty="0"/>
                        <a:t>7.6%</a:t>
                      </a:r>
                    </a:p>
                    <a:p>
                      <a:pPr algn="ctr"/>
                      <a:r>
                        <a:rPr lang="en-US" sz="2000" b="1" dirty="0">
                          <a:solidFill>
                            <a:srgbClr val="FF0000"/>
                          </a:solidFill>
                        </a:rPr>
                        <a:t>$5,040</a:t>
                      </a:r>
                    </a:p>
                  </a:txBody>
                  <a:tcPr anchor="ctr"/>
                </a:tc>
                <a:tc>
                  <a:txBody>
                    <a:bodyPr/>
                    <a:lstStyle/>
                    <a:p>
                      <a:pPr algn="ctr"/>
                      <a:r>
                        <a:rPr lang="en-US" sz="2000" dirty="0"/>
                        <a:t>15.3%</a:t>
                      </a:r>
                    </a:p>
                    <a:p>
                      <a:pPr algn="ctr"/>
                      <a:r>
                        <a:rPr lang="en-US" sz="2000" b="1" dirty="0">
                          <a:solidFill>
                            <a:srgbClr val="FF0000"/>
                          </a:solidFill>
                        </a:rPr>
                        <a:t>$10,080</a:t>
                      </a:r>
                    </a:p>
                  </a:txBody>
                  <a:tcPr anchor="ctr"/>
                </a:tc>
                <a:extLst>
                  <a:ext uri="{0D108BD9-81ED-4DB2-BD59-A6C34878D82A}">
                    <a16:rowId xmlns:a16="http://schemas.microsoft.com/office/drawing/2014/main" val="1019281016"/>
                  </a:ext>
                </a:extLst>
              </a:tr>
              <a:tr h="626269">
                <a:tc>
                  <a:txBody>
                    <a:bodyPr/>
                    <a:lstStyle/>
                    <a:p>
                      <a:pPr algn="ctr"/>
                      <a:r>
                        <a:rPr lang="en-US" sz="2000" b="1" dirty="0">
                          <a:solidFill>
                            <a:schemeClr val="bg1"/>
                          </a:solidFill>
                        </a:rPr>
                        <a:t>Biz Insurance</a:t>
                      </a:r>
                    </a:p>
                  </a:txBody>
                  <a:tcPr anchor="ctr">
                    <a:solidFill>
                      <a:srgbClr val="F68632"/>
                    </a:solidFill>
                  </a:tcPr>
                </a:tc>
                <a:tc>
                  <a:txBody>
                    <a:bodyPr/>
                    <a:lstStyle/>
                    <a:p>
                      <a:pPr algn="ctr"/>
                      <a:r>
                        <a:rPr lang="en-US" sz="2000" dirty="0"/>
                        <a:t>$0</a:t>
                      </a:r>
                    </a:p>
                  </a:txBody>
                  <a:tcPr anchor="ctr"/>
                </a:tc>
                <a:tc>
                  <a:txBody>
                    <a:bodyPr/>
                    <a:lstStyle/>
                    <a:p>
                      <a:pPr algn="ctr"/>
                      <a:r>
                        <a:rPr lang="en-US" sz="2000" b="1" dirty="0">
                          <a:solidFill>
                            <a:srgbClr val="FF0000"/>
                          </a:solidFill>
                        </a:rPr>
                        <a:t>$450</a:t>
                      </a:r>
                      <a:r>
                        <a:rPr lang="en-US" sz="2000" dirty="0"/>
                        <a:t> /year</a:t>
                      </a:r>
                    </a:p>
                  </a:txBody>
                  <a:tcPr anchor="ctr"/>
                </a:tc>
                <a:extLst>
                  <a:ext uri="{0D108BD9-81ED-4DB2-BD59-A6C34878D82A}">
                    <a16:rowId xmlns:a16="http://schemas.microsoft.com/office/drawing/2014/main" val="1287303180"/>
                  </a:ext>
                </a:extLst>
              </a:tr>
              <a:tr h="626269">
                <a:tc>
                  <a:txBody>
                    <a:bodyPr/>
                    <a:lstStyle/>
                    <a:p>
                      <a:pPr algn="ctr"/>
                      <a:r>
                        <a:rPr lang="en-US" sz="2000" b="1" dirty="0">
                          <a:solidFill>
                            <a:schemeClr val="bg1"/>
                          </a:solidFill>
                        </a:rPr>
                        <a:t>Overhead/ Expenses</a:t>
                      </a:r>
                    </a:p>
                  </a:txBody>
                  <a:tcPr anchor="ctr">
                    <a:solidFill>
                      <a:srgbClr val="F68632"/>
                    </a:solidFill>
                  </a:tcPr>
                </a:tc>
                <a:tc>
                  <a:txBody>
                    <a:bodyPr/>
                    <a:lstStyle/>
                    <a:p>
                      <a:pPr algn="ctr"/>
                      <a:r>
                        <a:rPr lang="en-US" sz="2000" dirty="0"/>
                        <a:t>$0</a:t>
                      </a:r>
                    </a:p>
                  </a:txBody>
                  <a:tcPr anchor="ctr"/>
                </a:tc>
                <a:tc>
                  <a:txBody>
                    <a:bodyPr/>
                    <a:lstStyle/>
                    <a:p>
                      <a:pPr algn="ctr"/>
                      <a:r>
                        <a:rPr lang="en-US" sz="2000" b="1" dirty="0">
                          <a:solidFill>
                            <a:srgbClr val="FF0000"/>
                          </a:solidFill>
                        </a:rPr>
                        <a:t>$5,000 </a:t>
                      </a:r>
                      <a:r>
                        <a:rPr lang="en-US" sz="2000" dirty="0"/>
                        <a:t>/ year</a:t>
                      </a:r>
                    </a:p>
                  </a:txBody>
                  <a:tcPr anchor="ctr"/>
                </a:tc>
                <a:extLst>
                  <a:ext uri="{0D108BD9-81ED-4DB2-BD59-A6C34878D82A}">
                    <a16:rowId xmlns:a16="http://schemas.microsoft.com/office/drawing/2014/main" val="3309276472"/>
                  </a:ext>
                </a:extLst>
              </a:tr>
              <a:tr h="626269">
                <a:tc>
                  <a:txBody>
                    <a:bodyPr/>
                    <a:lstStyle/>
                    <a:p>
                      <a:pPr algn="ctr"/>
                      <a:r>
                        <a:rPr lang="en-US" sz="2000" b="1" dirty="0">
                          <a:solidFill>
                            <a:schemeClr val="bg1"/>
                          </a:solidFill>
                        </a:rPr>
                        <a:t>PTO/Sick</a:t>
                      </a:r>
                    </a:p>
                  </a:txBody>
                  <a:tcPr anchor="ctr">
                    <a:solidFill>
                      <a:srgbClr val="F68632"/>
                    </a:solidFill>
                  </a:tcPr>
                </a:tc>
                <a:tc>
                  <a:txBody>
                    <a:bodyPr/>
                    <a:lstStyle/>
                    <a:p>
                      <a:pPr algn="ctr"/>
                      <a:r>
                        <a:rPr lang="en-US" sz="2000" dirty="0"/>
                        <a:t>$0</a:t>
                      </a:r>
                    </a:p>
                  </a:txBody>
                  <a:tcPr anchor="ctr"/>
                </a:tc>
                <a:tc>
                  <a:txBody>
                    <a:bodyPr/>
                    <a:lstStyle/>
                    <a:p>
                      <a:pPr marL="0" indent="0" algn="ctr">
                        <a:buFontTx/>
                        <a:buNone/>
                      </a:pPr>
                      <a:r>
                        <a:rPr lang="en-US" sz="2000" b="1" dirty="0">
                          <a:solidFill>
                            <a:srgbClr val="FF0000"/>
                          </a:solidFill>
                        </a:rPr>
                        <a:t>$2,120</a:t>
                      </a:r>
                    </a:p>
                    <a:p>
                      <a:pPr marL="0" indent="0" algn="ctr">
                        <a:buFontTx/>
                        <a:buNone/>
                      </a:pPr>
                      <a:r>
                        <a:rPr lang="en-US" sz="2000" dirty="0"/>
                        <a:t>(10 days off)</a:t>
                      </a:r>
                    </a:p>
                  </a:txBody>
                  <a:tcPr anchor="ctr"/>
                </a:tc>
                <a:extLst>
                  <a:ext uri="{0D108BD9-81ED-4DB2-BD59-A6C34878D82A}">
                    <a16:rowId xmlns:a16="http://schemas.microsoft.com/office/drawing/2014/main" val="3700399933"/>
                  </a:ext>
                </a:extLst>
              </a:tr>
              <a:tr h="626269">
                <a:tc>
                  <a:txBody>
                    <a:bodyPr/>
                    <a:lstStyle/>
                    <a:p>
                      <a:pPr algn="ctr"/>
                      <a:r>
                        <a:rPr lang="en-US" sz="2000" b="1" dirty="0">
                          <a:solidFill>
                            <a:schemeClr val="bg1"/>
                          </a:solidFill>
                        </a:rPr>
                        <a:t>Net Pay</a:t>
                      </a:r>
                    </a:p>
                  </a:txBody>
                  <a:tcPr anchor="ctr">
                    <a:solidFill>
                      <a:srgbClr val="F68632"/>
                    </a:solidFill>
                  </a:tcPr>
                </a:tc>
                <a:tc>
                  <a:txBody>
                    <a:bodyPr/>
                    <a:lstStyle/>
                    <a:p>
                      <a:pPr algn="ctr"/>
                      <a:r>
                        <a:rPr lang="en-US" sz="2400" b="1" dirty="0">
                          <a:solidFill>
                            <a:schemeClr val="tx1"/>
                          </a:solidFill>
                        </a:rPr>
                        <a:t>$44,960</a:t>
                      </a:r>
                    </a:p>
                    <a:p>
                      <a:pPr algn="ctr"/>
                      <a:r>
                        <a:rPr lang="en-US" sz="1800" b="0" i="1" dirty="0">
                          <a:solidFill>
                            <a:schemeClr val="tx1"/>
                          </a:solidFill>
                        </a:rPr>
                        <a:t>($21.60 /hour)</a:t>
                      </a:r>
                    </a:p>
                  </a:txBody>
                  <a:tcPr anchor="ctr">
                    <a:solidFill>
                      <a:srgbClr val="F68632"/>
                    </a:solidFill>
                  </a:tcPr>
                </a:tc>
                <a:tc>
                  <a:txBody>
                    <a:bodyPr/>
                    <a:lstStyle/>
                    <a:p>
                      <a:pPr marL="0" indent="0" algn="ctr">
                        <a:buFontTx/>
                        <a:buNone/>
                      </a:pPr>
                      <a:r>
                        <a:rPr lang="en-US" sz="2400" b="1" dirty="0">
                          <a:solidFill>
                            <a:schemeClr val="tx1"/>
                          </a:solidFill>
                        </a:rPr>
                        <a:t>$32,350</a:t>
                      </a:r>
                    </a:p>
                    <a:p>
                      <a:pPr marL="0" indent="0" algn="ctr">
                        <a:buFontTx/>
                        <a:buNone/>
                      </a:pPr>
                      <a:r>
                        <a:rPr lang="en-US" sz="1800" b="0" i="1" dirty="0">
                          <a:solidFill>
                            <a:schemeClr val="tx1"/>
                          </a:solidFill>
                        </a:rPr>
                        <a:t>($15.55 /hour)</a:t>
                      </a:r>
                    </a:p>
                  </a:txBody>
                  <a:tcPr anchor="ctr">
                    <a:solidFill>
                      <a:srgbClr val="F68632"/>
                    </a:solidFill>
                  </a:tcPr>
                </a:tc>
                <a:extLst>
                  <a:ext uri="{0D108BD9-81ED-4DB2-BD59-A6C34878D82A}">
                    <a16:rowId xmlns:a16="http://schemas.microsoft.com/office/drawing/2014/main" val="598038516"/>
                  </a:ext>
                </a:extLst>
              </a:tr>
            </a:tbl>
          </a:graphicData>
        </a:graphic>
      </p:graphicFrame>
      <p:pic>
        <p:nvPicPr>
          <p:cNvPr id="10" name="Graphic 9" descr="Warning outline">
            <a:extLst>
              <a:ext uri="{FF2B5EF4-FFF2-40B4-BE49-F238E27FC236}">
                <a16:creationId xmlns:a16="http://schemas.microsoft.com/office/drawing/2014/main" id="{F909A509-9A44-4997-BA6E-37C55ADB58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61076" y="1513950"/>
            <a:ext cx="632487" cy="632487"/>
          </a:xfrm>
          <a:prstGeom prst="rect">
            <a:avLst/>
          </a:prstGeom>
        </p:spPr>
      </p:pic>
      <p:sp>
        <p:nvSpPr>
          <p:cNvPr id="11" name="Rectangle 10">
            <a:extLst>
              <a:ext uri="{FF2B5EF4-FFF2-40B4-BE49-F238E27FC236}">
                <a16:creationId xmlns:a16="http://schemas.microsoft.com/office/drawing/2014/main" id="{41AC24C2-D45A-4C86-BA1E-69195F4C57FD}"/>
              </a:ext>
            </a:extLst>
          </p:cNvPr>
          <p:cNvSpPr/>
          <p:nvPr/>
        </p:nvSpPr>
        <p:spPr>
          <a:xfrm>
            <a:off x="7959884" y="1388045"/>
            <a:ext cx="3986521" cy="2888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4A90A12-8FCF-479F-B8E0-8C7C64782A01}"/>
              </a:ext>
            </a:extLst>
          </p:cNvPr>
          <p:cNvSpPr txBox="1"/>
          <p:nvPr/>
        </p:nvSpPr>
        <p:spPr>
          <a:xfrm>
            <a:off x="8693564" y="1414363"/>
            <a:ext cx="3252842" cy="2862322"/>
          </a:xfrm>
          <a:prstGeom prst="rect">
            <a:avLst/>
          </a:prstGeom>
          <a:noFill/>
        </p:spPr>
        <p:txBody>
          <a:bodyPr wrap="square" rtlCol="0">
            <a:spAutoFit/>
          </a:bodyPr>
          <a:lstStyle/>
          <a:p>
            <a:pPr marL="285750" indent="-285750">
              <a:buFont typeface="Arial" panose="020B0604020202020204" pitchFamily="34" charset="0"/>
              <a:buChar char="•"/>
            </a:pPr>
            <a:r>
              <a:rPr lang="en-US" sz="1800" dirty="0"/>
              <a:t>These are </a:t>
            </a:r>
            <a:r>
              <a:rPr lang="en-US" sz="1800" b="1" dirty="0">
                <a:highlight>
                  <a:srgbClr val="FFFF00"/>
                </a:highlight>
              </a:rPr>
              <a:t>estimates</a:t>
            </a:r>
            <a:endParaRPr lang="en-US" sz="1800" dirty="0"/>
          </a:p>
          <a:p>
            <a:pPr marL="285750" indent="-285750">
              <a:buFont typeface="Arial" panose="020B0604020202020204" pitchFamily="34" charset="0"/>
              <a:buChar char="•"/>
            </a:pPr>
            <a:r>
              <a:rPr lang="en-US" sz="1800" dirty="0"/>
              <a:t>These numbers can </a:t>
            </a:r>
            <a:r>
              <a:rPr lang="en-US" sz="1800" b="1" dirty="0">
                <a:highlight>
                  <a:srgbClr val="FFFF00"/>
                </a:highlight>
              </a:rPr>
              <a:t>drastically change </a:t>
            </a:r>
            <a:r>
              <a:rPr lang="en-US" sz="1800" dirty="0"/>
              <a:t>based on your tax structure, tax filing status, and so much more</a:t>
            </a:r>
          </a:p>
          <a:p>
            <a:pPr marL="285750" indent="-285750">
              <a:buFont typeface="Arial" panose="020B0604020202020204" pitchFamily="34" charset="0"/>
              <a:buChar char="•"/>
            </a:pPr>
            <a:r>
              <a:rPr lang="en-US" sz="1800" dirty="0"/>
              <a:t>Doesn’t include Health Insurance, Retirement funding, or other taxes (state, local, sales)</a:t>
            </a:r>
          </a:p>
        </p:txBody>
      </p:sp>
    </p:spTree>
    <p:custDataLst>
      <p:tags r:id="rId1"/>
    </p:custDataLst>
    <p:extLst>
      <p:ext uri="{BB962C8B-B14F-4D97-AF65-F5344CB8AC3E}">
        <p14:creationId xmlns:p14="http://schemas.microsoft.com/office/powerpoint/2010/main" val="3337712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bbb494ae4d_0_90"/>
          <p:cNvSpPr txBox="1"/>
          <p:nvPr/>
        </p:nvSpPr>
        <p:spPr>
          <a:xfrm>
            <a:off x="1524000" y="267287"/>
            <a:ext cx="91440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1" i="0" u="none" strike="noStrike" cap="none" dirty="0">
                <a:solidFill>
                  <a:srgbClr val="C00000"/>
                </a:solidFill>
                <a:latin typeface="Calibri"/>
                <a:ea typeface="Calibri"/>
                <a:cs typeface="Calibri"/>
                <a:sym typeface="Calibri"/>
              </a:rPr>
              <a:t>W</a:t>
            </a:r>
            <a:r>
              <a:rPr lang="en-US" sz="4400" b="1" dirty="0">
                <a:solidFill>
                  <a:srgbClr val="C00000"/>
                </a:solidFill>
                <a:latin typeface="Calibri"/>
                <a:ea typeface="Calibri"/>
                <a:cs typeface="Calibri"/>
                <a:sym typeface="Calibri"/>
              </a:rPr>
              <a:t>hat to Charge?</a:t>
            </a:r>
            <a:endParaRPr sz="4400" b="1" i="0" u="none" strike="noStrike" cap="none" dirty="0">
              <a:solidFill>
                <a:srgbClr val="C00000"/>
              </a:solidFill>
              <a:latin typeface="Calibri"/>
              <a:ea typeface="Calibri"/>
              <a:cs typeface="Calibri"/>
              <a:sym typeface="Calibri"/>
            </a:endParaRPr>
          </a:p>
        </p:txBody>
      </p:sp>
      <p:sp>
        <p:nvSpPr>
          <p:cNvPr id="4" name="Arrow: Curved Left 3">
            <a:hlinkClick r:id="rId4" action="ppaction://hlinksldjump"/>
            <a:extLst>
              <a:ext uri="{FF2B5EF4-FFF2-40B4-BE49-F238E27FC236}">
                <a16:creationId xmlns:a16="http://schemas.microsoft.com/office/drawing/2014/main" id="{82D22A8E-1268-41E4-9530-0603E0B99E85}"/>
              </a:ext>
            </a:extLst>
          </p:cNvPr>
          <p:cNvSpPr/>
          <p:nvPr/>
        </p:nvSpPr>
        <p:spPr>
          <a:xfrm>
            <a:off x="11406554" y="6646985"/>
            <a:ext cx="785446" cy="257907"/>
          </a:xfrm>
          <a:prstGeom prst="curvedLeftArrow">
            <a:avLst/>
          </a:prstGeom>
          <a:solidFill>
            <a:srgbClr val="F8AE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a:extLst>
              <a:ext uri="{FF2B5EF4-FFF2-40B4-BE49-F238E27FC236}">
                <a16:creationId xmlns:a16="http://schemas.microsoft.com/office/drawing/2014/main" id="{9C4A18C6-3D6A-4091-A342-C8FD9912B8EB}"/>
              </a:ext>
            </a:extLst>
          </p:cNvPr>
          <p:cNvSpPr/>
          <p:nvPr/>
        </p:nvSpPr>
        <p:spPr>
          <a:xfrm>
            <a:off x="430782" y="2045306"/>
            <a:ext cx="2545736" cy="2000298"/>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Higher rate</a:t>
            </a:r>
          </a:p>
          <a:p>
            <a:pPr algn="ctr"/>
            <a:endParaRPr lang="en-US" sz="2400" dirty="0">
              <a:solidFill>
                <a:schemeClr val="tx1"/>
              </a:solidFill>
            </a:endParaRPr>
          </a:p>
          <a:p>
            <a:pPr algn="ctr"/>
            <a:r>
              <a:rPr lang="en-US" sz="2400" dirty="0">
                <a:solidFill>
                  <a:schemeClr val="tx1"/>
                </a:solidFill>
              </a:rPr>
              <a:t>$50/hour</a:t>
            </a:r>
            <a:endParaRPr lang="en-US" sz="2000" dirty="0">
              <a:solidFill>
                <a:schemeClr val="tx1"/>
              </a:solidFill>
            </a:endParaRPr>
          </a:p>
        </p:txBody>
      </p:sp>
      <p:cxnSp>
        <p:nvCxnSpPr>
          <p:cNvPr id="5" name="Straight Connector 4">
            <a:extLst>
              <a:ext uri="{FF2B5EF4-FFF2-40B4-BE49-F238E27FC236}">
                <a16:creationId xmlns:a16="http://schemas.microsoft.com/office/drawing/2014/main" id="{0CD1F067-3547-4CFF-8A50-88EC4CD36002}"/>
              </a:ext>
            </a:extLst>
          </p:cNvPr>
          <p:cNvCxnSpPr>
            <a:cxnSpLocks/>
          </p:cNvCxnSpPr>
          <p:nvPr/>
        </p:nvCxnSpPr>
        <p:spPr>
          <a:xfrm>
            <a:off x="6096000" y="1360088"/>
            <a:ext cx="0" cy="3119814"/>
          </a:xfrm>
          <a:prstGeom prst="line">
            <a:avLst/>
          </a:prstGeom>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A7F1BAAD-18B5-4678-BB06-63B6C6EAD8CD}"/>
              </a:ext>
            </a:extLst>
          </p:cNvPr>
          <p:cNvSpPr txBox="1"/>
          <p:nvPr/>
        </p:nvSpPr>
        <p:spPr>
          <a:xfrm>
            <a:off x="276293" y="1248215"/>
            <a:ext cx="5643969" cy="584775"/>
          </a:xfrm>
          <a:prstGeom prst="rect">
            <a:avLst/>
          </a:prstGeom>
          <a:noFill/>
        </p:spPr>
        <p:txBody>
          <a:bodyPr wrap="square">
            <a:spAutoFit/>
          </a:bodyPr>
          <a:lstStyle/>
          <a:p>
            <a:pPr algn="ctr"/>
            <a:r>
              <a:rPr lang="en-US" sz="3200" b="1" dirty="0">
                <a:solidFill>
                  <a:schemeClr val="tx1"/>
                </a:solidFill>
              </a:rPr>
              <a:t>1099</a:t>
            </a:r>
          </a:p>
        </p:txBody>
      </p:sp>
      <p:sp>
        <p:nvSpPr>
          <p:cNvPr id="22" name="Rectangle 21">
            <a:extLst>
              <a:ext uri="{FF2B5EF4-FFF2-40B4-BE49-F238E27FC236}">
                <a16:creationId xmlns:a16="http://schemas.microsoft.com/office/drawing/2014/main" id="{408591FD-7B9F-4E80-8FA1-0F18F735B71D}"/>
              </a:ext>
            </a:extLst>
          </p:cNvPr>
          <p:cNvSpPr/>
          <p:nvPr/>
        </p:nvSpPr>
        <p:spPr>
          <a:xfrm>
            <a:off x="3214318" y="2045306"/>
            <a:ext cx="2545736" cy="2000298"/>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Responsible for paying </a:t>
            </a:r>
            <a:r>
              <a:rPr lang="en-US" sz="2400" b="1" u="sng" dirty="0">
                <a:solidFill>
                  <a:schemeClr val="tx1"/>
                </a:solidFill>
              </a:rPr>
              <a:t>ALL</a:t>
            </a:r>
            <a:r>
              <a:rPr lang="en-US" sz="2400" dirty="0">
                <a:solidFill>
                  <a:schemeClr val="tx1"/>
                </a:solidFill>
              </a:rPr>
              <a:t> taxes and overhead</a:t>
            </a:r>
            <a:endParaRPr lang="en-US" sz="2000" dirty="0">
              <a:solidFill>
                <a:schemeClr val="tx1"/>
              </a:solidFill>
            </a:endParaRPr>
          </a:p>
        </p:txBody>
      </p:sp>
      <p:sp>
        <p:nvSpPr>
          <p:cNvPr id="23" name="TextBox 22">
            <a:extLst>
              <a:ext uri="{FF2B5EF4-FFF2-40B4-BE49-F238E27FC236}">
                <a16:creationId xmlns:a16="http://schemas.microsoft.com/office/drawing/2014/main" id="{66F0FA88-9264-4439-BF71-7D6E934E1F44}"/>
              </a:ext>
            </a:extLst>
          </p:cNvPr>
          <p:cNvSpPr txBox="1"/>
          <p:nvPr/>
        </p:nvSpPr>
        <p:spPr>
          <a:xfrm>
            <a:off x="6271738" y="1394866"/>
            <a:ext cx="5643969" cy="584775"/>
          </a:xfrm>
          <a:prstGeom prst="rect">
            <a:avLst/>
          </a:prstGeom>
          <a:noFill/>
        </p:spPr>
        <p:txBody>
          <a:bodyPr wrap="square">
            <a:spAutoFit/>
          </a:bodyPr>
          <a:lstStyle/>
          <a:p>
            <a:pPr algn="ctr"/>
            <a:r>
              <a:rPr lang="en-US" sz="3200" b="1" dirty="0">
                <a:solidFill>
                  <a:schemeClr val="tx1"/>
                </a:solidFill>
              </a:rPr>
              <a:t>W2</a:t>
            </a:r>
          </a:p>
        </p:txBody>
      </p:sp>
      <p:sp>
        <p:nvSpPr>
          <p:cNvPr id="24" name="Rectangle 23">
            <a:extLst>
              <a:ext uri="{FF2B5EF4-FFF2-40B4-BE49-F238E27FC236}">
                <a16:creationId xmlns:a16="http://schemas.microsoft.com/office/drawing/2014/main" id="{7DCE7BA3-FCB0-468D-BA49-E7245375A014}"/>
              </a:ext>
            </a:extLst>
          </p:cNvPr>
          <p:cNvSpPr/>
          <p:nvPr/>
        </p:nvSpPr>
        <p:spPr>
          <a:xfrm>
            <a:off x="6509538" y="2118511"/>
            <a:ext cx="2545736" cy="2000298"/>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Employer manages most of your taxes</a:t>
            </a:r>
            <a:endParaRPr lang="en-US" sz="2000" dirty="0">
              <a:solidFill>
                <a:schemeClr val="tx1"/>
              </a:solidFill>
            </a:endParaRPr>
          </a:p>
        </p:txBody>
      </p:sp>
      <p:sp>
        <p:nvSpPr>
          <p:cNvPr id="25" name="Rectangle 24">
            <a:extLst>
              <a:ext uri="{FF2B5EF4-FFF2-40B4-BE49-F238E27FC236}">
                <a16:creationId xmlns:a16="http://schemas.microsoft.com/office/drawing/2014/main" id="{B8D64D13-53A6-41D2-A644-DDCC6EA9A017}"/>
              </a:ext>
            </a:extLst>
          </p:cNvPr>
          <p:cNvSpPr/>
          <p:nvPr/>
        </p:nvSpPr>
        <p:spPr>
          <a:xfrm>
            <a:off x="9295276" y="2084346"/>
            <a:ext cx="2545736" cy="2000298"/>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Lower rate</a:t>
            </a:r>
          </a:p>
          <a:p>
            <a:pPr algn="ctr"/>
            <a:endParaRPr lang="en-US" sz="2400" dirty="0">
              <a:solidFill>
                <a:schemeClr val="tx1"/>
              </a:solidFill>
            </a:endParaRPr>
          </a:p>
          <a:p>
            <a:pPr algn="ctr"/>
            <a:r>
              <a:rPr lang="en-US" sz="2400" dirty="0">
                <a:solidFill>
                  <a:schemeClr val="tx1"/>
                </a:solidFill>
              </a:rPr>
              <a:t>$35/hour</a:t>
            </a:r>
            <a:endParaRPr lang="en-US" sz="2000" dirty="0">
              <a:solidFill>
                <a:schemeClr val="tx1"/>
              </a:solidFill>
            </a:endParaRPr>
          </a:p>
        </p:txBody>
      </p:sp>
    </p:spTree>
    <p:custDataLst>
      <p:tags r:id="rId1"/>
    </p:custDataLst>
    <p:extLst>
      <p:ext uri="{BB962C8B-B14F-4D97-AF65-F5344CB8AC3E}">
        <p14:creationId xmlns:p14="http://schemas.microsoft.com/office/powerpoint/2010/main" val="2756320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bbb494ae4d_0_85"/>
          <p:cNvSpPr txBox="1"/>
          <p:nvPr/>
        </p:nvSpPr>
        <p:spPr>
          <a:xfrm>
            <a:off x="1524000" y="267287"/>
            <a:ext cx="91440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1" dirty="0">
                <a:solidFill>
                  <a:srgbClr val="C00000"/>
                </a:solidFill>
                <a:latin typeface="Calibri"/>
                <a:ea typeface="Calibri"/>
                <a:cs typeface="Calibri"/>
                <a:sym typeface="Calibri"/>
              </a:rPr>
              <a:t>Finding Work</a:t>
            </a:r>
            <a:endParaRPr sz="4400" b="1" i="0" u="none" strike="noStrike" cap="none" dirty="0">
              <a:solidFill>
                <a:srgbClr val="C00000"/>
              </a:solidFill>
              <a:latin typeface="Calibri"/>
              <a:ea typeface="Calibri"/>
              <a:cs typeface="Calibri"/>
              <a:sym typeface="Calibri"/>
            </a:endParaRPr>
          </a:p>
        </p:txBody>
      </p:sp>
      <p:sp>
        <p:nvSpPr>
          <p:cNvPr id="4" name="Arrow: Curved Left 3">
            <a:hlinkClick r:id="rId4" action="ppaction://hlinksldjump"/>
            <a:extLst>
              <a:ext uri="{FF2B5EF4-FFF2-40B4-BE49-F238E27FC236}">
                <a16:creationId xmlns:a16="http://schemas.microsoft.com/office/drawing/2014/main" id="{86512E2A-A69B-4B44-BD77-AB8976E426F1}"/>
              </a:ext>
            </a:extLst>
          </p:cNvPr>
          <p:cNvSpPr/>
          <p:nvPr/>
        </p:nvSpPr>
        <p:spPr>
          <a:xfrm>
            <a:off x="11406554" y="6646985"/>
            <a:ext cx="785446" cy="257907"/>
          </a:xfrm>
          <a:prstGeom prst="curvedLeftArrow">
            <a:avLst/>
          </a:prstGeom>
          <a:solidFill>
            <a:srgbClr val="F8AE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EC5064F0-9DFC-4E20-ABBF-44E023F5F703}"/>
              </a:ext>
            </a:extLst>
          </p:cNvPr>
          <p:cNvSpPr txBox="1"/>
          <p:nvPr/>
        </p:nvSpPr>
        <p:spPr>
          <a:xfrm>
            <a:off x="723479" y="1539723"/>
            <a:ext cx="7050156" cy="4154984"/>
          </a:xfrm>
          <a:prstGeom prst="rect">
            <a:avLst/>
          </a:prstGeom>
          <a:noFill/>
        </p:spPr>
        <p:txBody>
          <a:bodyPr wrap="square" rtlCol="0">
            <a:spAutoFit/>
          </a:bodyPr>
          <a:lstStyle/>
          <a:p>
            <a:r>
              <a:rPr lang="en-US" sz="2400" b="1" i="0" u="none" strike="noStrike" dirty="0">
                <a:solidFill>
                  <a:srgbClr val="000000"/>
                </a:solidFill>
                <a:effectLst/>
                <a:latin typeface="Arial" panose="020B0604020202020204" pitchFamily="34" charset="0"/>
              </a:rPr>
              <a:t>Specialized Websites </a:t>
            </a:r>
          </a:p>
          <a:p>
            <a:endParaRPr lang="en-US" sz="2400" b="1" dirty="0">
              <a:latin typeface="Arial" panose="020B0604020202020204" pitchFamily="34" charset="0"/>
            </a:endParaRPr>
          </a:p>
          <a:p>
            <a:r>
              <a:rPr lang="en-US" sz="2400" b="1" i="0" u="none" strike="noStrike" dirty="0">
                <a:solidFill>
                  <a:srgbClr val="000000"/>
                </a:solidFill>
                <a:effectLst/>
                <a:latin typeface="Arial" panose="020B0604020202020204" pitchFamily="34" charset="0"/>
              </a:rPr>
              <a:t>Government‐run procurement sites </a:t>
            </a:r>
          </a:p>
          <a:p>
            <a:endParaRPr lang="en-US" sz="2400" b="1" dirty="0">
              <a:latin typeface="Arial" panose="020B0604020202020204" pitchFamily="34" charset="0"/>
            </a:endParaRPr>
          </a:p>
          <a:p>
            <a:r>
              <a:rPr lang="en-US" sz="2400" b="1" i="0" u="none" strike="noStrike" dirty="0">
                <a:solidFill>
                  <a:srgbClr val="000000"/>
                </a:solidFill>
                <a:effectLst/>
                <a:latin typeface="Arial" panose="020B0604020202020204" pitchFamily="34" charset="0"/>
              </a:rPr>
              <a:t>Networking</a:t>
            </a:r>
          </a:p>
          <a:p>
            <a:endParaRPr lang="en-US" sz="2400" b="1" dirty="0">
              <a:latin typeface="Arial" panose="020B0604020202020204" pitchFamily="34" charset="0"/>
            </a:endParaRPr>
          </a:p>
          <a:p>
            <a:r>
              <a:rPr lang="en-US" sz="2400" b="1" dirty="0">
                <a:latin typeface="Arial" panose="020B0604020202020204" pitchFamily="34" charset="0"/>
              </a:rPr>
              <a:t>Recruiters</a:t>
            </a:r>
          </a:p>
          <a:p>
            <a:endParaRPr lang="en-US" sz="2400" b="1" dirty="0">
              <a:latin typeface="Arial" panose="020B0604020202020204" pitchFamily="34" charset="0"/>
            </a:endParaRPr>
          </a:p>
          <a:p>
            <a:r>
              <a:rPr lang="en-US" sz="2400" b="1" dirty="0">
                <a:latin typeface="Arial" panose="020B0604020202020204" pitchFamily="34" charset="0"/>
              </a:rPr>
              <a:t>Professional Associations/Groups</a:t>
            </a:r>
          </a:p>
          <a:p>
            <a:endParaRPr lang="en-US" sz="2400" b="1" dirty="0">
              <a:latin typeface="Arial" panose="020B0604020202020204" pitchFamily="34" charset="0"/>
            </a:endParaRPr>
          </a:p>
          <a:p>
            <a:r>
              <a:rPr lang="en-US" sz="2400" b="1" dirty="0">
                <a:latin typeface="Arial" panose="020B0604020202020204" pitchFamily="34" charset="0"/>
              </a:rPr>
              <a:t>Your Network</a:t>
            </a:r>
            <a:endParaRPr lang="en-US" sz="2400" dirty="0"/>
          </a:p>
        </p:txBody>
      </p:sp>
      <p:pic>
        <p:nvPicPr>
          <p:cNvPr id="6" name="Picture 5">
            <a:extLst>
              <a:ext uri="{FF2B5EF4-FFF2-40B4-BE49-F238E27FC236}">
                <a16:creationId xmlns:a16="http://schemas.microsoft.com/office/drawing/2014/main" id="{587D3ED9-961F-49D7-91BB-792CC8A8A4B2}"/>
              </a:ext>
            </a:extLst>
          </p:cNvPr>
          <p:cNvPicPr>
            <a:picLocks noChangeAspect="1"/>
          </p:cNvPicPr>
          <p:nvPr/>
        </p:nvPicPr>
        <p:blipFill>
          <a:blip r:embed="rId5"/>
          <a:stretch>
            <a:fillRect/>
          </a:stretch>
        </p:blipFill>
        <p:spPr>
          <a:xfrm>
            <a:off x="7773635" y="1959089"/>
            <a:ext cx="3841940" cy="2566416"/>
          </a:xfrm>
          <a:prstGeom prst="rect">
            <a:avLst/>
          </a:prstGeom>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bbb494ae4d_0_85"/>
          <p:cNvSpPr txBox="1"/>
          <p:nvPr/>
        </p:nvSpPr>
        <p:spPr>
          <a:xfrm>
            <a:off x="1524000" y="267287"/>
            <a:ext cx="91440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1" dirty="0">
                <a:solidFill>
                  <a:srgbClr val="C00000"/>
                </a:solidFill>
                <a:latin typeface="Calibri"/>
                <a:ea typeface="Calibri"/>
                <a:cs typeface="Calibri"/>
                <a:sym typeface="Calibri"/>
              </a:rPr>
              <a:t>Promotion</a:t>
            </a:r>
            <a:endParaRPr sz="4400" b="1" i="0" u="none" strike="noStrike" cap="none" dirty="0">
              <a:solidFill>
                <a:srgbClr val="C0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id="{61BADDC7-04D0-447D-B4E9-98AB9504B131}"/>
              </a:ext>
            </a:extLst>
          </p:cNvPr>
          <p:cNvSpPr txBox="1"/>
          <p:nvPr/>
        </p:nvSpPr>
        <p:spPr>
          <a:xfrm>
            <a:off x="593059" y="1710347"/>
            <a:ext cx="4461478" cy="3970318"/>
          </a:xfrm>
          <a:prstGeom prst="rect">
            <a:avLst/>
          </a:prstGeom>
          <a:noFill/>
        </p:spPr>
        <p:txBody>
          <a:bodyPr wrap="none" rtlCol="0">
            <a:spAutoFit/>
          </a:bodyPr>
          <a:lstStyle/>
          <a:p>
            <a:pPr algn="ctr"/>
            <a:r>
              <a:rPr lang="en-US" sz="2800" dirty="0">
                <a:solidFill>
                  <a:srgbClr val="0465CC"/>
                </a:solidFill>
              </a:rPr>
              <a:t>Utilize social media</a:t>
            </a:r>
          </a:p>
          <a:p>
            <a:pPr algn="ctr"/>
            <a:endParaRPr lang="en-US" sz="2800" dirty="0"/>
          </a:p>
          <a:p>
            <a:pPr algn="ctr"/>
            <a:r>
              <a:rPr lang="en-US" sz="2800" dirty="0">
                <a:solidFill>
                  <a:srgbClr val="F94755"/>
                </a:solidFill>
              </a:rPr>
              <a:t>Add/provide value</a:t>
            </a:r>
          </a:p>
          <a:p>
            <a:pPr algn="ctr"/>
            <a:endParaRPr lang="en-US" sz="2800" dirty="0"/>
          </a:p>
          <a:p>
            <a:pPr algn="ctr"/>
            <a:r>
              <a:rPr lang="en-US" sz="2800" dirty="0">
                <a:solidFill>
                  <a:srgbClr val="FF6600"/>
                </a:solidFill>
              </a:rPr>
              <a:t>Get involved</a:t>
            </a:r>
          </a:p>
          <a:p>
            <a:pPr algn="ctr"/>
            <a:endParaRPr lang="en-US" sz="2800" dirty="0"/>
          </a:p>
          <a:p>
            <a:pPr algn="ctr"/>
            <a:r>
              <a:rPr lang="en-US" sz="2800" dirty="0">
                <a:solidFill>
                  <a:srgbClr val="69D253"/>
                </a:solidFill>
              </a:rPr>
              <a:t>Reach out to your contacts</a:t>
            </a:r>
          </a:p>
          <a:p>
            <a:pPr algn="ctr"/>
            <a:endParaRPr lang="en-US" sz="2800" dirty="0"/>
          </a:p>
          <a:p>
            <a:pPr algn="ctr"/>
            <a:r>
              <a:rPr lang="en-US" sz="2800" dirty="0">
                <a:solidFill>
                  <a:srgbClr val="EBB22D"/>
                </a:solidFill>
              </a:rPr>
              <a:t>Professional groups</a:t>
            </a:r>
          </a:p>
        </p:txBody>
      </p:sp>
      <p:sp>
        <p:nvSpPr>
          <p:cNvPr id="6" name="Arrow: Curved Left 5">
            <a:hlinkClick r:id="rId4" action="ppaction://hlinksldjump"/>
            <a:extLst>
              <a:ext uri="{FF2B5EF4-FFF2-40B4-BE49-F238E27FC236}">
                <a16:creationId xmlns:a16="http://schemas.microsoft.com/office/drawing/2014/main" id="{182E6752-140F-49E5-8CD3-3AC5369ED396}"/>
              </a:ext>
            </a:extLst>
          </p:cNvPr>
          <p:cNvSpPr/>
          <p:nvPr/>
        </p:nvSpPr>
        <p:spPr>
          <a:xfrm>
            <a:off x="11406554" y="6646985"/>
            <a:ext cx="785446" cy="257907"/>
          </a:xfrm>
          <a:prstGeom prst="curvedLeftArrow">
            <a:avLst/>
          </a:prstGeom>
          <a:solidFill>
            <a:srgbClr val="F8AE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5C937D3A-A68D-46AC-BA65-EB6D6CA2BB2D}"/>
              </a:ext>
            </a:extLst>
          </p:cNvPr>
          <p:cNvPicPr>
            <a:picLocks noChangeAspect="1"/>
          </p:cNvPicPr>
          <p:nvPr/>
        </p:nvPicPr>
        <p:blipFill>
          <a:blip r:embed="rId5"/>
          <a:stretch>
            <a:fillRect/>
          </a:stretch>
        </p:blipFill>
        <p:spPr>
          <a:xfrm>
            <a:off x="10454054" y="3042138"/>
            <a:ext cx="952500" cy="952500"/>
          </a:xfrm>
          <a:prstGeom prst="rect">
            <a:avLst/>
          </a:prstGeom>
        </p:spPr>
      </p:pic>
      <p:pic>
        <p:nvPicPr>
          <p:cNvPr id="9" name="Picture 8">
            <a:extLst>
              <a:ext uri="{FF2B5EF4-FFF2-40B4-BE49-F238E27FC236}">
                <a16:creationId xmlns:a16="http://schemas.microsoft.com/office/drawing/2014/main" id="{758168D6-BF0A-47F8-B8DA-9C83E6ECAABA}"/>
              </a:ext>
            </a:extLst>
          </p:cNvPr>
          <p:cNvPicPr>
            <a:picLocks noChangeAspect="1"/>
          </p:cNvPicPr>
          <p:nvPr/>
        </p:nvPicPr>
        <p:blipFill>
          <a:blip r:embed="rId6"/>
          <a:stretch>
            <a:fillRect/>
          </a:stretch>
        </p:blipFill>
        <p:spPr>
          <a:xfrm>
            <a:off x="7048500" y="4173687"/>
            <a:ext cx="952500" cy="952500"/>
          </a:xfrm>
          <a:prstGeom prst="rect">
            <a:avLst/>
          </a:prstGeom>
        </p:spPr>
      </p:pic>
      <p:pic>
        <p:nvPicPr>
          <p:cNvPr id="11" name="Picture 10">
            <a:extLst>
              <a:ext uri="{FF2B5EF4-FFF2-40B4-BE49-F238E27FC236}">
                <a16:creationId xmlns:a16="http://schemas.microsoft.com/office/drawing/2014/main" id="{E4366CD9-AF71-42BD-A5F4-2CB4972C4186}"/>
              </a:ext>
            </a:extLst>
          </p:cNvPr>
          <p:cNvPicPr>
            <a:picLocks noChangeAspect="1"/>
          </p:cNvPicPr>
          <p:nvPr/>
        </p:nvPicPr>
        <p:blipFill>
          <a:blip r:embed="rId7"/>
          <a:stretch>
            <a:fillRect/>
          </a:stretch>
        </p:blipFill>
        <p:spPr>
          <a:xfrm>
            <a:off x="8415703" y="2724150"/>
            <a:ext cx="952500" cy="952500"/>
          </a:xfrm>
          <a:prstGeom prst="rect">
            <a:avLst/>
          </a:prstGeom>
        </p:spPr>
      </p:pic>
      <p:pic>
        <p:nvPicPr>
          <p:cNvPr id="13" name="Picture 12">
            <a:extLst>
              <a:ext uri="{FF2B5EF4-FFF2-40B4-BE49-F238E27FC236}">
                <a16:creationId xmlns:a16="http://schemas.microsoft.com/office/drawing/2014/main" id="{2DCB9A7A-43B6-4682-8B38-790A8ADBF3BC}"/>
              </a:ext>
            </a:extLst>
          </p:cNvPr>
          <p:cNvPicPr>
            <a:picLocks noChangeAspect="1"/>
          </p:cNvPicPr>
          <p:nvPr/>
        </p:nvPicPr>
        <p:blipFill>
          <a:blip r:embed="rId8"/>
          <a:stretch>
            <a:fillRect/>
          </a:stretch>
        </p:blipFill>
        <p:spPr>
          <a:xfrm>
            <a:off x="7307873" y="1352550"/>
            <a:ext cx="952500" cy="952500"/>
          </a:xfrm>
          <a:prstGeom prst="rect">
            <a:avLst/>
          </a:prstGeom>
        </p:spPr>
      </p:pic>
      <p:pic>
        <p:nvPicPr>
          <p:cNvPr id="15" name="Picture 14">
            <a:extLst>
              <a:ext uri="{FF2B5EF4-FFF2-40B4-BE49-F238E27FC236}">
                <a16:creationId xmlns:a16="http://schemas.microsoft.com/office/drawing/2014/main" id="{C9EABB50-E37D-4E3B-ADE4-AAF4A8B932F7}"/>
              </a:ext>
            </a:extLst>
          </p:cNvPr>
          <p:cNvPicPr>
            <a:picLocks noChangeAspect="1"/>
          </p:cNvPicPr>
          <p:nvPr/>
        </p:nvPicPr>
        <p:blipFill>
          <a:blip r:embed="rId9"/>
          <a:stretch>
            <a:fillRect/>
          </a:stretch>
        </p:blipFill>
        <p:spPr>
          <a:xfrm>
            <a:off x="9474951" y="1187450"/>
            <a:ext cx="952500" cy="952500"/>
          </a:xfrm>
          <a:prstGeom prst="rect">
            <a:avLst/>
          </a:prstGeom>
        </p:spPr>
      </p:pic>
      <p:pic>
        <p:nvPicPr>
          <p:cNvPr id="17" name="Picture 16">
            <a:extLst>
              <a:ext uri="{FF2B5EF4-FFF2-40B4-BE49-F238E27FC236}">
                <a16:creationId xmlns:a16="http://schemas.microsoft.com/office/drawing/2014/main" id="{FE488468-F537-43A7-85C7-D30DB89AC5FB}"/>
              </a:ext>
            </a:extLst>
          </p:cNvPr>
          <p:cNvPicPr>
            <a:picLocks noChangeAspect="1"/>
          </p:cNvPicPr>
          <p:nvPr/>
        </p:nvPicPr>
        <p:blipFill>
          <a:blip r:embed="rId10"/>
          <a:stretch>
            <a:fillRect/>
          </a:stretch>
        </p:blipFill>
        <p:spPr>
          <a:xfrm>
            <a:off x="6355373" y="2620813"/>
            <a:ext cx="952500" cy="952500"/>
          </a:xfrm>
          <a:prstGeom prst="rect">
            <a:avLst/>
          </a:prstGeom>
        </p:spPr>
      </p:pic>
      <p:pic>
        <p:nvPicPr>
          <p:cNvPr id="1026" name="Picture 2" descr="Image result for slack">
            <a:extLst>
              <a:ext uri="{FF2B5EF4-FFF2-40B4-BE49-F238E27FC236}">
                <a16:creationId xmlns:a16="http://schemas.microsoft.com/office/drawing/2014/main" id="{1A667803-155E-4EA5-805D-3D10E7E7A60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36623" y="4342640"/>
            <a:ext cx="1690828" cy="952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549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bbb494ae4d_0_14"/>
          <p:cNvSpPr txBox="1"/>
          <p:nvPr/>
        </p:nvSpPr>
        <p:spPr>
          <a:xfrm>
            <a:off x="1524000" y="267287"/>
            <a:ext cx="91440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1" dirty="0">
                <a:solidFill>
                  <a:srgbClr val="C00000"/>
                </a:solidFill>
                <a:latin typeface="Calibri"/>
                <a:ea typeface="Calibri"/>
                <a:cs typeface="Calibri"/>
                <a:sym typeface="Calibri"/>
              </a:rPr>
              <a:t>Survey: What do you do?</a:t>
            </a:r>
            <a:endParaRPr sz="4400" b="1" i="0" u="none" strike="noStrike" cap="none" dirty="0">
              <a:solidFill>
                <a:srgbClr val="C00000"/>
              </a:solidFill>
              <a:latin typeface="Calibri"/>
              <a:ea typeface="Calibri"/>
              <a:cs typeface="Calibri"/>
              <a:sym typeface="Calibri"/>
            </a:endParaRPr>
          </a:p>
        </p:txBody>
      </p:sp>
      <p:sp>
        <p:nvSpPr>
          <p:cNvPr id="4" name="Arrow: Curved Left 3">
            <a:hlinkClick r:id="rId4" action="ppaction://hlinksldjump"/>
            <a:extLst>
              <a:ext uri="{FF2B5EF4-FFF2-40B4-BE49-F238E27FC236}">
                <a16:creationId xmlns:a16="http://schemas.microsoft.com/office/drawing/2014/main" id="{AD82F47B-56F4-47D6-A9A2-7AAFB5D9F91F}"/>
              </a:ext>
            </a:extLst>
          </p:cNvPr>
          <p:cNvSpPr/>
          <p:nvPr/>
        </p:nvSpPr>
        <p:spPr>
          <a:xfrm>
            <a:off x="11406554" y="6646985"/>
            <a:ext cx="785446" cy="257907"/>
          </a:xfrm>
          <a:prstGeom prst="curvedLeftArrow">
            <a:avLst/>
          </a:prstGeom>
          <a:solidFill>
            <a:srgbClr val="F8AE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2690575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bbb494ae4d_0_14"/>
          <p:cNvSpPr txBox="1"/>
          <p:nvPr/>
        </p:nvSpPr>
        <p:spPr>
          <a:xfrm>
            <a:off x="1524000" y="267287"/>
            <a:ext cx="91440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1" dirty="0">
                <a:solidFill>
                  <a:srgbClr val="C00000"/>
                </a:solidFill>
                <a:latin typeface="Calibri"/>
                <a:ea typeface="Calibri"/>
                <a:cs typeface="Calibri"/>
                <a:sym typeface="Calibri"/>
              </a:rPr>
              <a:t>Survey: What have you seen in social media that caught your attention?</a:t>
            </a:r>
            <a:endParaRPr sz="4400" b="1" i="0" u="none" strike="noStrike" cap="none" dirty="0">
              <a:solidFill>
                <a:srgbClr val="C00000"/>
              </a:solidFill>
              <a:latin typeface="Calibri"/>
              <a:ea typeface="Calibri"/>
              <a:cs typeface="Calibri"/>
              <a:sym typeface="Calibri"/>
            </a:endParaRPr>
          </a:p>
        </p:txBody>
      </p:sp>
      <p:sp>
        <p:nvSpPr>
          <p:cNvPr id="4" name="Arrow: Curved Left 3">
            <a:hlinkClick r:id="rId4" action="ppaction://hlinksldjump"/>
            <a:extLst>
              <a:ext uri="{FF2B5EF4-FFF2-40B4-BE49-F238E27FC236}">
                <a16:creationId xmlns:a16="http://schemas.microsoft.com/office/drawing/2014/main" id="{AD82F47B-56F4-47D6-A9A2-7AAFB5D9F91F}"/>
              </a:ext>
            </a:extLst>
          </p:cNvPr>
          <p:cNvSpPr/>
          <p:nvPr/>
        </p:nvSpPr>
        <p:spPr>
          <a:xfrm>
            <a:off x="11406554" y="6646985"/>
            <a:ext cx="785446" cy="257907"/>
          </a:xfrm>
          <a:prstGeom prst="curvedLeftArrow">
            <a:avLst/>
          </a:prstGeom>
          <a:solidFill>
            <a:srgbClr val="F8AE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831388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grpSp>
        <p:nvGrpSpPr>
          <p:cNvPr id="12" name="Group 11">
            <a:extLst>
              <a:ext uri="{FF2B5EF4-FFF2-40B4-BE49-F238E27FC236}">
                <a16:creationId xmlns:a16="http://schemas.microsoft.com/office/drawing/2014/main" id="{DD3490EF-1B48-43B9-9F79-4AADC3992F74}"/>
              </a:ext>
            </a:extLst>
          </p:cNvPr>
          <p:cNvGrpSpPr/>
          <p:nvPr/>
        </p:nvGrpSpPr>
        <p:grpSpPr>
          <a:xfrm>
            <a:off x="4182207" y="1338077"/>
            <a:ext cx="6662712" cy="2525659"/>
            <a:chOff x="5203258" y="1731435"/>
            <a:chExt cx="6662712" cy="2525659"/>
          </a:xfrm>
        </p:grpSpPr>
        <p:pic>
          <p:nvPicPr>
            <p:cNvPr id="9" name="Picture 8">
              <a:extLst>
                <a:ext uri="{FF2B5EF4-FFF2-40B4-BE49-F238E27FC236}">
                  <a16:creationId xmlns:a16="http://schemas.microsoft.com/office/drawing/2014/main" id="{8F67FF83-593D-4A30-8C43-381F67902862}"/>
                </a:ext>
              </a:extLst>
            </p:cNvPr>
            <p:cNvPicPr>
              <a:picLocks noChangeAspect="1"/>
            </p:cNvPicPr>
            <p:nvPr/>
          </p:nvPicPr>
          <p:blipFill>
            <a:blip r:embed="rId4"/>
            <a:stretch>
              <a:fillRect/>
            </a:stretch>
          </p:blipFill>
          <p:spPr>
            <a:xfrm flipH="1">
              <a:off x="5203258" y="1731435"/>
              <a:ext cx="6662712" cy="2525659"/>
            </a:xfrm>
            <a:prstGeom prst="rect">
              <a:avLst/>
            </a:prstGeom>
          </p:spPr>
        </p:pic>
        <p:sp>
          <p:nvSpPr>
            <p:cNvPr id="11" name="Arrow: Curved Down 10">
              <a:extLst>
                <a:ext uri="{FF2B5EF4-FFF2-40B4-BE49-F238E27FC236}">
                  <a16:creationId xmlns:a16="http://schemas.microsoft.com/office/drawing/2014/main" id="{1D388F1E-6D02-4B33-90E7-A725BE1DF7B3}"/>
                </a:ext>
              </a:extLst>
            </p:cNvPr>
            <p:cNvSpPr/>
            <p:nvPr/>
          </p:nvSpPr>
          <p:spPr>
            <a:xfrm>
              <a:off x="7780150" y="2882685"/>
              <a:ext cx="635430" cy="247973"/>
            </a:xfrm>
            <a:prstGeom prst="curvedDownArrow">
              <a:avLst/>
            </a:prstGeom>
            <a:solidFill>
              <a:srgbClr val="FA8801"/>
            </a:solidFill>
            <a:ln>
              <a:solidFill>
                <a:srgbClr val="F8AE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urved Down 13">
              <a:extLst>
                <a:ext uri="{FF2B5EF4-FFF2-40B4-BE49-F238E27FC236}">
                  <a16:creationId xmlns:a16="http://schemas.microsoft.com/office/drawing/2014/main" id="{2D98C557-2AC9-4EBB-90C3-63EAAD0082E9}"/>
                </a:ext>
              </a:extLst>
            </p:cNvPr>
            <p:cNvSpPr/>
            <p:nvPr/>
          </p:nvSpPr>
          <p:spPr>
            <a:xfrm>
              <a:off x="8552481" y="2882685"/>
              <a:ext cx="635430" cy="247973"/>
            </a:xfrm>
            <a:prstGeom prst="curvedDownArrow">
              <a:avLst/>
            </a:prstGeom>
            <a:solidFill>
              <a:srgbClr val="E53C2A"/>
            </a:solidFill>
            <a:ln>
              <a:solidFill>
                <a:srgbClr val="F947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urved Down 14">
              <a:extLst>
                <a:ext uri="{FF2B5EF4-FFF2-40B4-BE49-F238E27FC236}">
                  <a16:creationId xmlns:a16="http://schemas.microsoft.com/office/drawing/2014/main" id="{B0EC24C2-4953-4A0D-9B59-4575DEE3B523}"/>
                </a:ext>
              </a:extLst>
            </p:cNvPr>
            <p:cNvSpPr/>
            <p:nvPr/>
          </p:nvSpPr>
          <p:spPr>
            <a:xfrm>
              <a:off x="9324812" y="2882685"/>
              <a:ext cx="635430" cy="247973"/>
            </a:xfrm>
            <a:prstGeom prst="curvedDownArrow">
              <a:avLst/>
            </a:prstGeom>
            <a:solidFill>
              <a:srgbClr val="D3E4B7"/>
            </a:solidFill>
            <a:ln>
              <a:solidFill>
                <a:srgbClr val="D3E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urved Down 15">
              <a:extLst>
                <a:ext uri="{FF2B5EF4-FFF2-40B4-BE49-F238E27FC236}">
                  <a16:creationId xmlns:a16="http://schemas.microsoft.com/office/drawing/2014/main" id="{1A4A3D1B-97F1-4E6E-8462-E7CFFA01CC55}"/>
                </a:ext>
              </a:extLst>
            </p:cNvPr>
            <p:cNvSpPr/>
            <p:nvPr/>
          </p:nvSpPr>
          <p:spPr>
            <a:xfrm>
              <a:off x="10029982" y="2898184"/>
              <a:ext cx="635430" cy="247973"/>
            </a:xfrm>
            <a:prstGeom prst="curvedDownArrow">
              <a:avLst/>
            </a:prstGeom>
            <a:solidFill>
              <a:srgbClr val="89C657"/>
            </a:solidFill>
            <a:ln>
              <a:solidFill>
                <a:srgbClr val="89C6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Curved Down 16">
              <a:extLst>
                <a:ext uri="{FF2B5EF4-FFF2-40B4-BE49-F238E27FC236}">
                  <a16:creationId xmlns:a16="http://schemas.microsoft.com/office/drawing/2014/main" id="{D8A40532-E681-4E35-A9E9-9A17DE53ECE4}"/>
                </a:ext>
              </a:extLst>
            </p:cNvPr>
            <p:cNvSpPr/>
            <p:nvPr/>
          </p:nvSpPr>
          <p:spPr>
            <a:xfrm>
              <a:off x="10736749" y="2947770"/>
              <a:ext cx="635430" cy="247973"/>
            </a:xfrm>
            <a:prstGeom prst="curvedDownArrow">
              <a:avLst/>
            </a:prstGeom>
            <a:solidFill>
              <a:srgbClr val="DBEDF3"/>
            </a:solidFill>
            <a:ln>
              <a:solidFill>
                <a:srgbClr val="DBED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50" name="Google Shape;250;gbbb494ae4d_0_90"/>
          <p:cNvSpPr txBox="1"/>
          <p:nvPr/>
        </p:nvSpPr>
        <p:spPr>
          <a:xfrm>
            <a:off x="1524000" y="267287"/>
            <a:ext cx="91440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1" dirty="0">
                <a:solidFill>
                  <a:srgbClr val="C00000"/>
                </a:solidFill>
                <a:latin typeface="Calibri"/>
                <a:ea typeface="Calibri"/>
                <a:cs typeface="Calibri"/>
                <a:sym typeface="Calibri"/>
              </a:rPr>
              <a:t>Billing</a:t>
            </a:r>
            <a:endParaRPr sz="4400" b="1" i="0" u="none" strike="noStrike" cap="none" dirty="0">
              <a:solidFill>
                <a:srgbClr val="C00000"/>
              </a:solidFill>
              <a:latin typeface="Calibri"/>
              <a:ea typeface="Calibri"/>
              <a:cs typeface="Calibri"/>
              <a:sym typeface="Calibri"/>
            </a:endParaRPr>
          </a:p>
        </p:txBody>
      </p:sp>
      <p:sp>
        <p:nvSpPr>
          <p:cNvPr id="4" name="Arrow: Curved Left 3">
            <a:hlinkClick r:id="rId5" action="ppaction://hlinksldjump"/>
            <a:extLst>
              <a:ext uri="{FF2B5EF4-FFF2-40B4-BE49-F238E27FC236}">
                <a16:creationId xmlns:a16="http://schemas.microsoft.com/office/drawing/2014/main" id="{82D22A8E-1268-41E4-9530-0603E0B99E85}"/>
              </a:ext>
            </a:extLst>
          </p:cNvPr>
          <p:cNvSpPr/>
          <p:nvPr/>
        </p:nvSpPr>
        <p:spPr>
          <a:xfrm>
            <a:off x="11406554" y="6646985"/>
            <a:ext cx="785446" cy="257907"/>
          </a:xfrm>
          <a:prstGeom prst="curvedLeftArrow">
            <a:avLst/>
          </a:prstGeom>
          <a:solidFill>
            <a:srgbClr val="F8AE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urved Up 9">
            <a:extLst>
              <a:ext uri="{FF2B5EF4-FFF2-40B4-BE49-F238E27FC236}">
                <a16:creationId xmlns:a16="http://schemas.microsoft.com/office/drawing/2014/main" id="{A4EF953A-7C73-4E56-932F-EAD6EA617330}"/>
              </a:ext>
            </a:extLst>
          </p:cNvPr>
          <p:cNvSpPr/>
          <p:nvPr/>
        </p:nvSpPr>
        <p:spPr>
          <a:xfrm rot="20621575">
            <a:off x="2556159" y="3917080"/>
            <a:ext cx="3644265" cy="1170667"/>
          </a:xfrm>
          <a:prstGeom prst="curvedUpArrow">
            <a:avLst>
              <a:gd name="adj1" fmla="val 25000"/>
              <a:gd name="adj2" fmla="val 95637"/>
              <a:gd name="adj3" fmla="val 67632"/>
            </a:avLst>
          </a:prstGeom>
          <a:solidFill>
            <a:srgbClr val="70B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8" name="Picture 2">
            <a:extLst>
              <a:ext uri="{FF2B5EF4-FFF2-40B4-BE49-F238E27FC236}">
                <a16:creationId xmlns:a16="http://schemas.microsoft.com/office/drawing/2014/main" id="{F2DEB1BC-AE28-44B1-8A58-62AC281608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2648" y="3483645"/>
            <a:ext cx="2501983" cy="30626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C49BAA1-BCDB-4F93-8148-784580232B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890587">
            <a:off x="652316" y="1281976"/>
            <a:ext cx="2783515" cy="3768691"/>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Curved Left 12">
            <a:extLst>
              <a:ext uri="{FF2B5EF4-FFF2-40B4-BE49-F238E27FC236}">
                <a16:creationId xmlns:a16="http://schemas.microsoft.com/office/drawing/2014/main" id="{3763E634-95EE-443C-B71A-4BF3B4D2AB33}"/>
              </a:ext>
            </a:extLst>
          </p:cNvPr>
          <p:cNvSpPr/>
          <p:nvPr/>
        </p:nvSpPr>
        <p:spPr>
          <a:xfrm rot="1753517">
            <a:off x="10122519" y="3422975"/>
            <a:ext cx="1303597" cy="1868451"/>
          </a:xfrm>
          <a:prstGeom prst="curvedLeftArrow">
            <a:avLst/>
          </a:prstGeom>
          <a:solidFill>
            <a:srgbClr val="A3EDF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5F0CC253-5B31-49CA-ACC2-DA4C9CC7C07E}"/>
              </a:ext>
            </a:extLst>
          </p:cNvPr>
          <p:cNvSpPr txBox="1"/>
          <p:nvPr/>
        </p:nvSpPr>
        <p:spPr>
          <a:xfrm rot="20840747">
            <a:off x="1031800" y="1485789"/>
            <a:ext cx="1399742" cy="461665"/>
          </a:xfrm>
          <a:prstGeom prst="rect">
            <a:avLst/>
          </a:prstGeom>
          <a:noFill/>
        </p:spPr>
        <p:txBody>
          <a:bodyPr wrap="none" rtlCol="0">
            <a:spAutoFit/>
          </a:bodyPr>
          <a:lstStyle/>
          <a:p>
            <a:r>
              <a:rPr lang="en-US" sz="2400" dirty="0"/>
              <a:t>$/Project</a:t>
            </a:r>
          </a:p>
        </p:txBody>
      </p:sp>
      <p:sp>
        <p:nvSpPr>
          <p:cNvPr id="19" name="TextBox 18">
            <a:extLst>
              <a:ext uri="{FF2B5EF4-FFF2-40B4-BE49-F238E27FC236}">
                <a16:creationId xmlns:a16="http://schemas.microsoft.com/office/drawing/2014/main" id="{BAD5A26F-1E23-48C3-A49F-5E8DA4A3CB8D}"/>
              </a:ext>
            </a:extLst>
          </p:cNvPr>
          <p:cNvSpPr txBox="1"/>
          <p:nvPr/>
        </p:nvSpPr>
        <p:spPr>
          <a:xfrm>
            <a:off x="8303761" y="3775243"/>
            <a:ext cx="1109599" cy="461665"/>
          </a:xfrm>
          <a:prstGeom prst="rect">
            <a:avLst/>
          </a:prstGeom>
          <a:noFill/>
        </p:spPr>
        <p:txBody>
          <a:bodyPr wrap="none" rtlCol="0">
            <a:spAutoFit/>
          </a:bodyPr>
          <a:lstStyle/>
          <a:p>
            <a:r>
              <a:rPr lang="en-US" sz="2400" dirty="0"/>
              <a:t>$/Hour</a:t>
            </a:r>
          </a:p>
        </p:txBody>
      </p:sp>
    </p:spTree>
    <p:custDataLst>
      <p:tags r:id="rId1"/>
    </p:custDataLst>
    <p:extLst>
      <p:ext uri="{BB962C8B-B14F-4D97-AF65-F5344CB8AC3E}">
        <p14:creationId xmlns:p14="http://schemas.microsoft.com/office/powerpoint/2010/main" val="26600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bbb494ae4d_0_90"/>
          <p:cNvSpPr txBox="1"/>
          <p:nvPr/>
        </p:nvSpPr>
        <p:spPr>
          <a:xfrm>
            <a:off x="1524000" y="267287"/>
            <a:ext cx="91440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1" dirty="0">
                <a:solidFill>
                  <a:srgbClr val="C00000"/>
                </a:solidFill>
                <a:latin typeface="Calibri"/>
                <a:ea typeface="Calibri"/>
                <a:cs typeface="Calibri"/>
                <a:sym typeface="Calibri"/>
              </a:rPr>
              <a:t>Tools &amp; Resources</a:t>
            </a:r>
            <a:endParaRPr sz="4400" b="1" i="0" u="none" strike="noStrike" cap="none" dirty="0">
              <a:solidFill>
                <a:srgbClr val="C00000"/>
              </a:solidFill>
              <a:latin typeface="Calibri"/>
              <a:ea typeface="Calibri"/>
              <a:cs typeface="Calibri"/>
              <a:sym typeface="Calibri"/>
            </a:endParaRPr>
          </a:p>
        </p:txBody>
      </p:sp>
      <p:sp>
        <p:nvSpPr>
          <p:cNvPr id="3" name="Rectangle: Rounded Corners 2">
            <a:hlinkClick r:id="rId4"/>
            <a:extLst>
              <a:ext uri="{FF2B5EF4-FFF2-40B4-BE49-F238E27FC236}">
                <a16:creationId xmlns:a16="http://schemas.microsoft.com/office/drawing/2014/main" id="{D60A1CBC-795E-41AA-9039-A4495B17CDB5}"/>
              </a:ext>
            </a:extLst>
          </p:cNvPr>
          <p:cNvSpPr/>
          <p:nvPr/>
        </p:nvSpPr>
        <p:spPr>
          <a:xfrm>
            <a:off x="370390" y="1342360"/>
            <a:ext cx="2534856" cy="462987"/>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is an LLC?</a:t>
            </a:r>
          </a:p>
        </p:txBody>
      </p:sp>
      <p:sp>
        <p:nvSpPr>
          <p:cNvPr id="6" name="Rectangle: Rounded Corners 5">
            <a:hlinkClick r:id="rId5"/>
            <a:extLst>
              <a:ext uri="{FF2B5EF4-FFF2-40B4-BE49-F238E27FC236}">
                <a16:creationId xmlns:a16="http://schemas.microsoft.com/office/drawing/2014/main" id="{81494FC0-7DE9-4617-BCB7-47CCB3334D23}"/>
              </a:ext>
            </a:extLst>
          </p:cNvPr>
          <p:cNvSpPr/>
          <p:nvPr/>
        </p:nvSpPr>
        <p:spPr>
          <a:xfrm>
            <a:off x="370390" y="2077712"/>
            <a:ext cx="2534856" cy="462987"/>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Florida LLC Forms</a:t>
            </a:r>
          </a:p>
        </p:txBody>
      </p:sp>
      <p:sp>
        <p:nvSpPr>
          <p:cNvPr id="7" name="Rectangle: Rounded Corners 6">
            <a:hlinkClick r:id="rId6"/>
            <a:extLst>
              <a:ext uri="{FF2B5EF4-FFF2-40B4-BE49-F238E27FC236}">
                <a16:creationId xmlns:a16="http://schemas.microsoft.com/office/drawing/2014/main" id="{1A279547-9543-4F36-B8B2-2DD162C87941}"/>
              </a:ext>
            </a:extLst>
          </p:cNvPr>
          <p:cNvSpPr/>
          <p:nvPr/>
        </p:nvSpPr>
        <p:spPr>
          <a:xfrm>
            <a:off x="370390" y="2813064"/>
            <a:ext cx="2534856" cy="462987"/>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LLC vs S-Corp (1)</a:t>
            </a:r>
          </a:p>
        </p:txBody>
      </p:sp>
      <p:sp>
        <p:nvSpPr>
          <p:cNvPr id="8" name="Rectangle: Rounded Corners 7">
            <a:hlinkClick r:id="rId7"/>
            <a:extLst>
              <a:ext uri="{FF2B5EF4-FFF2-40B4-BE49-F238E27FC236}">
                <a16:creationId xmlns:a16="http://schemas.microsoft.com/office/drawing/2014/main" id="{79C98081-629D-403F-8571-9F4F765EE2D9}"/>
              </a:ext>
            </a:extLst>
          </p:cNvPr>
          <p:cNvSpPr/>
          <p:nvPr/>
        </p:nvSpPr>
        <p:spPr>
          <a:xfrm>
            <a:off x="370390" y="3548416"/>
            <a:ext cx="2534856" cy="462987"/>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LLC vs S-Corp (2)</a:t>
            </a:r>
          </a:p>
        </p:txBody>
      </p:sp>
      <p:sp>
        <p:nvSpPr>
          <p:cNvPr id="10" name="Rectangle: Rounded Corners 9">
            <a:hlinkClick r:id="rId8"/>
            <a:extLst>
              <a:ext uri="{FF2B5EF4-FFF2-40B4-BE49-F238E27FC236}">
                <a16:creationId xmlns:a16="http://schemas.microsoft.com/office/drawing/2014/main" id="{CF89AE36-9DE2-47F9-89C6-39FFF1C352A7}"/>
              </a:ext>
            </a:extLst>
          </p:cNvPr>
          <p:cNvSpPr/>
          <p:nvPr/>
        </p:nvSpPr>
        <p:spPr>
          <a:xfrm>
            <a:off x="370390" y="4283768"/>
            <a:ext cx="2534856" cy="462987"/>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LLC vs S-Corp (3)</a:t>
            </a:r>
          </a:p>
        </p:txBody>
      </p:sp>
      <p:sp>
        <p:nvSpPr>
          <p:cNvPr id="9" name="Rectangle: Rounded Corners 8">
            <a:hlinkClick r:id="rId9"/>
            <a:extLst>
              <a:ext uri="{FF2B5EF4-FFF2-40B4-BE49-F238E27FC236}">
                <a16:creationId xmlns:a16="http://schemas.microsoft.com/office/drawing/2014/main" id="{8909AEE0-0005-4741-A63C-0A920C298225}"/>
              </a:ext>
            </a:extLst>
          </p:cNvPr>
          <p:cNvSpPr/>
          <p:nvPr/>
        </p:nvSpPr>
        <p:spPr>
          <a:xfrm>
            <a:off x="6314632" y="1342360"/>
            <a:ext cx="2534856" cy="462987"/>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IRS Safe Harbor Rules (1)</a:t>
            </a:r>
          </a:p>
        </p:txBody>
      </p:sp>
      <p:sp>
        <p:nvSpPr>
          <p:cNvPr id="11" name="Rectangle: Rounded Corners 10">
            <a:hlinkClick r:id="rId10"/>
            <a:extLst>
              <a:ext uri="{FF2B5EF4-FFF2-40B4-BE49-F238E27FC236}">
                <a16:creationId xmlns:a16="http://schemas.microsoft.com/office/drawing/2014/main" id="{9283F5E7-A9D3-4A85-8AC0-AE245309271A}"/>
              </a:ext>
            </a:extLst>
          </p:cNvPr>
          <p:cNvSpPr/>
          <p:nvPr/>
        </p:nvSpPr>
        <p:spPr>
          <a:xfrm>
            <a:off x="6314632" y="2090894"/>
            <a:ext cx="2534856" cy="462987"/>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IRS Safe Harbor Rules (2)</a:t>
            </a:r>
          </a:p>
        </p:txBody>
      </p:sp>
      <p:sp>
        <p:nvSpPr>
          <p:cNvPr id="15" name="Rectangle: Rounded Corners 14">
            <a:hlinkClick r:id="rId11"/>
            <a:extLst>
              <a:ext uri="{FF2B5EF4-FFF2-40B4-BE49-F238E27FC236}">
                <a16:creationId xmlns:a16="http://schemas.microsoft.com/office/drawing/2014/main" id="{5D1F61DA-B097-413E-BF53-5E3DC36BD9F2}"/>
              </a:ext>
            </a:extLst>
          </p:cNvPr>
          <p:cNvSpPr/>
          <p:nvPr/>
        </p:nvSpPr>
        <p:spPr>
          <a:xfrm>
            <a:off x="6314632" y="2839428"/>
            <a:ext cx="2534856" cy="462987"/>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IRS Self-Employment Taxes</a:t>
            </a:r>
          </a:p>
        </p:txBody>
      </p:sp>
      <p:sp>
        <p:nvSpPr>
          <p:cNvPr id="16" name="Rectangle: Rounded Corners 15">
            <a:hlinkClick r:id="rId12"/>
            <a:extLst>
              <a:ext uri="{FF2B5EF4-FFF2-40B4-BE49-F238E27FC236}">
                <a16:creationId xmlns:a16="http://schemas.microsoft.com/office/drawing/2014/main" id="{CB913DFF-398C-4F88-B636-1E391177C1BE}"/>
              </a:ext>
            </a:extLst>
          </p:cNvPr>
          <p:cNvSpPr/>
          <p:nvPr/>
        </p:nvSpPr>
        <p:spPr>
          <a:xfrm>
            <a:off x="6314632" y="3587962"/>
            <a:ext cx="2534856" cy="462987"/>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IRS EIN Online</a:t>
            </a:r>
          </a:p>
        </p:txBody>
      </p:sp>
      <p:sp>
        <p:nvSpPr>
          <p:cNvPr id="17" name="Rectangle: Rounded Corners 16">
            <a:hlinkClick r:id="rId13"/>
            <a:extLst>
              <a:ext uri="{FF2B5EF4-FFF2-40B4-BE49-F238E27FC236}">
                <a16:creationId xmlns:a16="http://schemas.microsoft.com/office/drawing/2014/main" id="{8974CCC3-27DC-4709-B75A-1CAA3E1F758E}"/>
              </a:ext>
            </a:extLst>
          </p:cNvPr>
          <p:cNvSpPr/>
          <p:nvPr/>
        </p:nvSpPr>
        <p:spPr>
          <a:xfrm>
            <a:off x="6314632" y="4336497"/>
            <a:ext cx="2534856" cy="462987"/>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IRS TIN Online</a:t>
            </a:r>
          </a:p>
        </p:txBody>
      </p:sp>
      <p:sp>
        <p:nvSpPr>
          <p:cNvPr id="12" name="Rectangle: Rounded Corners 11">
            <a:hlinkClick r:id="rId14"/>
            <a:extLst>
              <a:ext uri="{FF2B5EF4-FFF2-40B4-BE49-F238E27FC236}">
                <a16:creationId xmlns:a16="http://schemas.microsoft.com/office/drawing/2014/main" id="{351FF7FE-9B02-4FB0-9D67-FB0515C074FC}"/>
              </a:ext>
            </a:extLst>
          </p:cNvPr>
          <p:cNvSpPr/>
          <p:nvPr/>
        </p:nvSpPr>
        <p:spPr>
          <a:xfrm>
            <a:off x="3342511" y="2812120"/>
            <a:ext cx="2534856" cy="462987"/>
          </a:xfrm>
          <a:prstGeom prst="roundRect">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Freelancers Union</a:t>
            </a:r>
          </a:p>
        </p:txBody>
      </p:sp>
      <p:sp>
        <p:nvSpPr>
          <p:cNvPr id="13" name="Rectangle: Rounded Corners 12">
            <a:hlinkClick r:id="rId15"/>
            <a:extLst>
              <a:ext uri="{FF2B5EF4-FFF2-40B4-BE49-F238E27FC236}">
                <a16:creationId xmlns:a16="http://schemas.microsoft.com/office/drawing/2014/main" id="{A18DF50C-9FB9-4284-A259-5394AF9B9235}"/>
              </a:ext>
            </a:extLst>
          </p:cNvPr>
          <p:cNvSpPr/>
          <p:nvPr/>
        </p:nvSpPr>
        <p:spPr>
          <a:xfrm>
            <a:off x="3342511" y="2077240"/>
            <a:ext cx="2534856" cy="462987"/>
          </a:xfrm>
          <a:prstGeom prst="roundRect">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FreshBooks</a:t>
            </a:r>
          </a:p>
        </p:txBody>
      </p:sp>
      <p:sp>
        <p:nvSpPr>
          <p:cNvPr id="14" name="Rectangle: Rounded Corners 13">
            <a:hlinkClick r:id="rId16"/>
            <a:extLst>
              <a:ext uri="{FF2B5EF4-FFF2-40B4-BE49-F238E27FC236}">
                <a16:creationId xmlns:a16="http://schemas.microsoft.com/office/drawing/2014/main" id="{23DFBA1F-6765-4BCA-A498-61D002C603B4}"/>
              </a:ext>
            </a:extLst>
          </p:cNvPr>
          <p:cNvSpPr/>
          <p:nvPr/>
        </p:nvSpPr>
        <p:spPr>
          <a:xfrm>
            <a:off x="3342511" y="1342360"/>
            <a:ext cx="2534856" cy="462987"/>
          </a:xfrm>
          <a:prstGeom prst="roundRect">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TechInsurance</a:t>
            </a:r>
            <a:endParaRPr lang="en-US" dirty="0"/>
          </a:p>
        </p:txBody>
      </p:sp>
      <p:sp>
        <p:nvSpPr>
          <p:cNvPr id="19" name="Rectangle: Rounded Corners 18">
            <a:hlinkClick r:id="rId17"/>
            <a:extLst>
              <a:ext uri="{FF2B5EF4-FFF2-40B4-BE49-F238E27FC236}">
                <a16:creationId xmlns:a16="http://schemas.microsoft.com/office/drawing/2014/main" id="{F20B6DF9-2E6D-48B1-ADE4-EDE634B87C1D}"/>
              </a:ext>
            </a:extLst>
          </p:cNvPr>
          <p:cNvSpPr/>
          <p:nvPr/>
        </p:nvSpPr>
        <p:spPr>
          <a:xfrm>
            <a:off x="3342511" y="3547000"/>
            <a:ext cx="2534856" cy="462987"/>
          </a:xfrm>
          <a:prstGeom prst="roundRect">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QuickBooks</a:t>
            </a:r>
          </a:p>
        </p:txBody>
      </p:sp>
      <p:sp>
        <p:nvSpPr>
          <p:cNvPr id="20" name="Rectangle: Rounded Corners 19">
            <a:hlinkClick r:id="rId18"/>
            <a:extLst>
              <a:ext uri="{FF2B5EF4-FFF2-40B4-BE49-F238E27FC236}">
                <a16:creationId xmlns:a16="http://schemas.microsoft.com/office/drawing/2014/main" id="{EB3C2CC3-036B-46A8-BF7A-E4D5D0FE36CD}"/>
              </a:ext>
            </a:extLst>
          </p:cNvPr>
          <p:cNvSpPr/>
          <p:nvPr/>
        </p:nvSpPr>
        <p:spPr>
          <a:xfrm>
            <a:off x="3342511" y="4281880"/>
            <a:ext cx="2534856" cy="462987"/>
          </a:xfrm>
          <a:prstGeom prst="roundRect">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Estimating Learning Projects</a:t>
            </a:r>
          </a:p>
        </p:txBody>
      </p:sp>
      <p:sp>
        <p:nvSpPr>
          <p:cNvPr id="23" name="Rectangle: Rounded Corners 22">
            <a:hlinkClick r:id="rId19"/>
            <a:extLst>
              <a:ext uri="{FF2B5EF4-FFF2-40B4-BE49-F238E27FC236}">
                <a16:creationId xmlns:a16="http://schemas.microsoft.com/office/drawing/2014/main" id="{FD5A3FBD-85A0-4D65-BFA5-BC7A635B0320}"/>
              </a:ext>
            </a:extLst>
          </p:cNvPr>
          <p:cNvSpPr/>
          <p:nvPr/>
        </p:nvSpPr>
        <p:spPr>
          <a:xfrm>
            <a:off x="9286754" y="2838484"/>
            <a:ext cx="2534856" cy="462987"/>
          </a:xfrm>
          <a:prstGeom prst="roundRect">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Elearning</a:t>
            </a:r>
            <a:r>
              <a:rPr lang="en-US" dirty="0"/>
              <a:t> Guild: </a:t>
            </a:r>
          </a:p>
          <a:p>
            <a:pPr algn="ctr"/>
            <a:r>
              <a:rPr lang="en-US" dirty="0"/>
              <a:t>2018 Salary Report</a:t>
            </a:r>
          </a:p>
        </p:txBody>
      </p:sp>
      <p:sp>
        <p:nvSpPr>
          <p:cNvPr id="24" name="Rectangle: Rounded Corners 23">
            <a:hlinkClick r:id="rId20"/>
            <a:extLst>
              <a:ext uri="{FF2B5EF4-FFF2-40B4-BE49-F238E27FC236}">
                <a16:creationId xmlns:a16="http://schemas.microsoft.com/office/drawing/2014/main" id="{87EC2B3A-FABE-466B-B43A-8D3FAA903365}"/>
              </a:ext>
            </a:extLst>
          </p:cNvPr>
          <p:cNvSpPr/>
          <p:nvPr/>
        </p:nvSpPr>
        <p:spPr>
          <a:xfrm>
            <a:off x="9286754" y="2090422"/>
            <a:ext cx="2534856" cy="462987"/>
          </a:xfrm>
          <a:prstGeom prst="roundRect">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Christy Tucker: </a:t>
            </a:r>
          </a:p>
          <a:p>
            <a:pPr algn="ctr"/>
            <a:r>
              <a:rPr lang="en-US" dirty="0"/>
              <a:t>ID Hourly Rates</a:t>
            </a:r>
          </a:p>
        </p:txBody>
      </p:sp>
      <p:sp>
        <p:nvSpPr>
          <p:cNvPr id="25" name="Rectangle: Rounded Corners 24">
            <a:hlinkClick r:id="rId21"/>
            <a:extLst>
              <a:ext uri="{FF2B5EF4-FFF2-40B4-BE49-F238E27FC236}">
                <a16:creationId xmlns:a16="http://schemas.microsoft.com/office/drawing/2014/main" id="{F01FFF54-17DC-49DC-A2DE-ADFDC4077868}"/>
              </a:ext>
            </a:extLst>
          </p:cNvPr>
          <p:cNvSpPr/>
          <p:nvPr/>
        </p:nvSpPr>
        <p:spPr>
          <a:xfrm>
            <a:off x="9286754" y="1342360"/>
            <a:ext cx="2534856" cy="462987"/>
          </a:xfrm>
          <a:prstGeom prst="roundRect">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Chapman Alliance: Estimating Tools (S28 &amp; 29)</a:t>
            </a:r>
          </a:p>
        </p:txBody>
      </p:sp>
      <p:sp>
        <p:nvSpPr>
          <p:cNvPr id="26" name="Rectangle: Rounded Corners 25">
            <a:hlinkClick r:id="rId22"/>
            <a:extLst>
              <a:ext uri="{FF2B5EF4-FFF2-40B4-BE49-F238E27FC236}">
                <a16:creationId xmlns:a16="http://schemas.microsoft.com/office/drawing/2014/main" id="{056F6732-EE4D-45AE-B5FB-FDB754B2C9D9}"/>
              </a:ext>
            </a:extLst>
          </p:cNvPr>
          <p:cNvSpPr/>
          <p:nvPr/>
        </p:nvSpPr>
        <p:spPr>
          <a:xfrm>
            <a:off x="9286754" y="3586546"/>
            <a:ext cx="2534856" cy="462987"/>
          </a:xfrm>
          <a:prstGeom prst="roundRect">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ATD: </a:t>
            </a:r>
          </a:p>
          <a:p>
            <a:pPr algn="ctr"/>
            <a:r>
              <a:rPr lang="en-US" dirty="0"/>
              <a:t>2019 Salary Report</a:t>
            </a:r>
          </a:p>
        </p:txBody>
      </p:sp>
      <p:sp>
        <p:nvSpPr>
          <p:cNvPr id="27" name="Rectangle: Rounded Corners 26">
            <a:hlinkClick r:id="rId23"/>
            <a:extLst>
              <a:ext uri="{FF2B5EF4-FFF2-40B4-BE49-F238E27FC236}">
                <a16:creationId xmlns:a16="http://schemas.microsoft.com/office/drawing/2014/main" id="{724F868A-7AAB-4901-AB74-5F6A00749B92}"/>
              </a:ext>
            </a:extLst>
          </p:cNvPr>
          <p:cNvSpPr/>
          <p:nvPr/>
        </p:nvSpPr>
        <p:spPr>
          <a:xfrm>
            <a:off x="9286754" y="4334609"/>
            <a:ext cx="2534856" cy="462987"/>
          </a:xfrm>
          <a:prstGeom prst="roundRect">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PMI: Salary Report</a:t>
            </a:r>
          </a:p>
        </p:txBody>
      </p:sp>
      <p:sp>
        <p:nvSpPr>
          <p:cNvPr id="29" name="Rectangle: Rounded Corners 28">
            <a:hlinkClick r:id="rId24"/>
            <a:extLst>
              <a:ext uri="{FF2B5EF4-FFF2-40B4-BE49-F238E27FC236}">
                <a16:creationId xmlns:a16="http://schemas.microsoft.com/office/drawing/2014/main" id="{1305FF17-1224-46C3-B375-52D4082BF020}"/>
              </a:ext>
            </a:extLst>
          </p:cNvPr>
          <p:cNvSpPr/>
          <p:nvPr/>
        </p:nvSpPr>
        <p:spPr>
          <a:xfrm>
            <a:off x="370390" y="5019120"/>
            <a:ext cx="2534856" cy="462987"/>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Business Structures</a:t>
            </a:r>
          </a:p>
        </p:txBody>
      </p:sp>
      <p:sp>
        <p:nvSpPr>
          <p:cNvPr id="30" name="Rectangle: Rounded Corners 29">
            <a:hlinkClick r:id="rId25"/>
            <a:extLst>
              <a:ext uri="{FF2B5EF4-FFF2-40B4-BE49-F238E27FC236}">
                <a16:creationId xmlns:a16="http://schemas.microsoft.com/office/drawing/2014/main" id="{1CE2AD1F-43B1-44EC-9444-17ECD7823BBE}"/>
              </a:ext>
            </a:extLst>
          </p:cNvPr>
          <p:cNvSpPr/>
          <p:nvPr/>
        </p:nvSpPr>
        <p:spPr>
          <a:xfrm>
            <a:off x="370390" y="5754470"/>
            <a:ext cx="2534856" cy="462987"/>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Tax Structures</a:t>
            </a:r>
          </a:p>
        </p:txBody>
      </p:sp>
      <p:sp>
        <p:nvSpPr>
          <p:cNvPr id="31" name="Rectangle: Rounded Corners 30">
            <a:hlinkClick r:id="rId26"/>
            <a:extLst>
              <a:ext uri="{FF2B5EF4-FFF2-40B4-BE49-F238E27FC236}">
                <a16:creationId xmlns:a16="http://schemas.microsoft.com/office/drawing/2014/main" id="{D55E2D0B-98E9-4B70-8445-42FE867197A6}"/>
              </a:ext>
            </a:extLst>
          </p:cNvPr>
          <p:cNvSpPr/>
          <p:nvPr/>
        </p:nvSpPr>
        <p:spPr>
          <a:xfrm>
            <a:off x="3342511" y="5016760"/>
            <a:ext cx="2534856" cy="462987"/>
          </a:xfrm>
          <a:prstGeom prst="roundRect">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Estimating Writing Projects</a:t>
            </a:r>
          </a:p>
        </p:txBody>
      </p:sp>
      <p:sp>
        <p:nvSpPr>
          <p:cNvPr id="32" name="Rectangle: Rounded Corners 31">
            <a:hlinkClick r:id="rId27"/>
            <a:extLst>
              <a:ext uri="{FF2B5EF4-FFF2-40B4-BE49-F238E27FC236}">
                <a16:creationId xmlns:a16="http://schemas.microsoft.com/office/drawing/2014/main" id="{92F16A91-6F55-4516-802D-26E4F94E8344}"/>
              </a:ext>
            </a:extLst>
          </p:cNvPr>
          <p:cNvSpPr/>
          <p:nvPr/>
        </p:nvSpPr>
        <p:spPr>
          <a:xfrm>
            <a:off x="3342511" y="5751639"/>
            <a:ext cx="2534856" cy="462987"/>
          </a:xfrm>
          <a:prstGeom prst="roundRect">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Mastering the Elevator Pitch</a:t>
            </a:r>
          </a:p>
        </p:txBody>
      </p:sp>
      <p:sp>
        <p:nvSpPr>
          <p:cNvPr id="33" name="Rectangle: Rounded Corners 32">
            <a:hlinkClick r:id="rId28"/>
            <a:extLst>
              <a:ext uri="{FF2B5EF4-FFF2-40B4-BE49-F238E27FC236}">
                <a16:creationId xmlns:a16="http://schemas.microsoft.com/office/drawing/2014/main" id="{8A5FDB2C-EDB3-4318-AD87-858A5C5436EA}"/>
              </a:ext>
            </a:extLst>
          </p:cNvPr>
          <p:cNvSpPr/>
          <p:nvPr/>
        </p:nvSpPr>
        <p:spPr>
          <a:xfrm>
            <a:off x="9286754" y="5016759"/>
            <a:ext cx="2534856" cy="462987"/>
          </a:xfrm>
          <a:prstGeom prst="roundRect">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ISPI</a:t>
            </a:r>
          </a:p>
        </p:txBody>
      </p:sp>
      <p:sp>
        <p:nvSpPr>
          <p:cNvPr id="34" name="Rectangle: Rounded Corners 33">
            <a:hlinkClick r:id="rId29"/>
            <a:extLst>
              <a:ext uri="{FF2B5EF4-FFF2-40B4-BE49-F238E27FC236}">
                <a16:creationId xmlns:a16="http://schemas.microsoft.com/office/drawing/2014/main" id="{0459D6F7-AA28-45EC-82F8-BE81253085B7}"/>
              </a:ext>
            </a:extLst>
          </p:cNvPr>
          <p:cNvSpPr/>
          <p:nvPr/>
        </p:nvSpPr>
        <p:spPr>
          <a:xfrm>
            <a:off x="6314632" y="5016758"/>
            <a:ext cx="2534856" cy="462987"/>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IRS Self Employed Retirement Options</a:t>
            </a:r>
          </a:p>
        </p:txBody>
      </p:sp>
      <p:sp>
        <p:nvSpPr>
          <p:cNvPr id="35" name="Rectangle: Rounded Corners 34">
            <a:hlinkClick r:id="rId30"/>
            <a:extLst>
              <a:ext uri="{FF2B5EF4-FFF2-40B4-BE49-F238E27FC236}">
                <a16:creationId xmlns:a16="http://schemas.microsoft.com/office/drawing/2014/main" id="{74AB9E17-825C-4C81-B5C1-AC771D84BFA9}"/>
              </a:ext>
            </a:extLst>
          </p:cNvPr>
          <p:cNvSpPr/>
          <p:nvPr/>
        </p:nvSpPr>
        <p:spPr>
          <a:xfrm>
            <a:off x="6314632" y="5768108"/>
            <a:ext cx="2534856" cy="462987"/>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IRS SEP FAQs</a:t>
            </a:r>
          </a:p>
        </p:txBody>
      </p:sp>
      <p:sp>
        <p:nvSpPr>
          <p:cNvPr id="36" name="Arrow: Curved Left 35">
            <a:hlinkClick r:id="rId31" action="ppaction://hlinksldjump"/>
            <a:extLst>
              <a:ext uri="{FF2B5EF4-FFF2-40B4-BE49-F238E27FC236}">
                <a16:creationId xmlns:a16="http://schemas.microsoft.com/office/drawing/2014/main" id="{C8185590-FC7A-41AF-80FD-284A3BFEF57E}"/>
              </a:ext>
            </a:extLst>
          </p:cNvPr>
          <p:cNvSpPr/>
          <p:nvPr/>
        </p:nvSpPr>
        <p:spPr>
          <a:xfrm>
            <a:off x="11406554" y="6646985"/>
            <a:ext cx="785446" cy="257907"/>
          </a:xfrm>
          <a:prstGeom prst="curvedLeftArrow">
            <a:avLst/>
          </a:prstGeom>
          <a:solidFill>
            <a:srgbClr val="F8AE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3"/>
          <p:cNvSpPr txBox="1"/>
          <p:nvPr/>
        </p:nvSpPr>
        <p:spPr>
          <a:xfrm>
            <a:off x="7065817" y="267287"/>
            <a:ext cx="4734119" cy="28084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4400" b="1" i="0" u="none" strike="noStrike" cap="none" dirty="0">
                <a:solidFill>
                  <a:srgbClr val="C00000"/>
                </a:solidFill>
                <a:latin typeface="Tahoma"/>
                <a:ea typeface="Tahoma"/>
                <a:cs typeface="Tahoma"/>
                <a:sym typeface="Tahoma"/>
              </a:rPr>
              <a:t>Today’s </a:t>
            </a:r>
            <a:endParaRPr dirty="0">
              <a:solidFill>
                <a:srgbClr val="C00000"/>
              </a:solidFill>
            </a:endParaRPr>
          </a:p>
          <a:p>
            <a:pPr marL="0" marR="0" lvl="0" indent="0" algn="l" rtl="0">
              <a:lnSpc>
                <a:spcPct val="100000"/>
              </a:lnSpc>
              <a:spcBef>
                <a:spcPts val="0"/>
              </a:spcBef>
              <a:spcAft>
                <a:spcPts val="0"/>
              </a:spcAft>
              <a:buNone/>
            </a:pPr>
            <a:r>
              <a:rPr lang="en-US" sz="4400" b="1" i="0" u="none" strike="noStrike" cap="none" dirty="0">
                <a:solidFill>
                  <a:srgbClr val="C00000"/>
                </a:solidFill>
                <a:latin typeface="Tahoma"/>
                <a:ea typeface="Tahoma"/>
                <a:cs typeface="Tahoma"/>
                <a:sym typeface="Tahoma"/>
              </a:rPr>
              <a:t>Virtual Event</a:t>
            </a:r>
            <a:endParaRPr sz="1400" b="0" i="0" u="none" strike="noStrike" cap="none" dirty="0">
              <a:solidFill>
                <a:srgbClr val="C00000"/>
              </a:solidFill>
              <a:latin typeface="Arial"/>
              <a:ea typeface="Arial"/>
              <a:cs typeface="Arial"/>
              <a:sym typeface="Arial"/>
            </a:endParaRPr>
          </a:p>
        </p:txBody>
      </p:sp>
      <p:pic>
        <p:nvPicPr>
          <p:cNvPr id="96" name="Google Shape;96;p3"/>
          <p:cNvPicPr preferRelativeResize="0"/>
          <p:nvPr/>
        </p:nvPicPr>
        <p:blipFill>
          <a:blip r:embed="rId4">
            <a:alphaModFix/>
          </a:blip>
          <a:stretch>
            <a:fillRect/>
          </a:stretch>
        </p:blipFill>
        <p:spPr>
          <a:xfrm>
            <a:off x="152400" y="0"/>
            <a:ext cx="6553202" cy="6553202"/>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1"/>
          <p:cNvSpPr txBox="1"/>
          <p:nvPr/>
        </p:nvSpPr>
        <p:spPr>
          <a:xfrm>
            <a:off x="1524000" y="267287"/>
            <a:ext cx="9144000" cy="7694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1" dirty="0">
                <a:solidFill>
                  <a:srgbClr val="C00000"/>
                </a:solidFill>
                <a:latin typeface="Calibri"/>
                <a:ea typeface="Calibri"/>
                <a:cs typeface="Calibri"/>
                <a:sym typeface="Calibri"/>
              </a:rPr>
              <a:t>February</a:t>
            </a:r>
            <a:r>
              <a:rPr lang="en-US" sz="4400" b="1" i="0" u="none" strike="noStrike" cap="none" dirty="0">
                <a:solidFill>
                  <a:srgbClr val="C00000"/>
                </a:solidFill>
                <a:latin typeface="Calibri"/>
                <a:ea typeface="Calibri"/>
                <a:cs typeface="Calibri"/>
                <a:sym typeface="Calibri"/>
              </a:rPr>
              <a:t> Events </a:t>
            </a:r>
            <a:endParaRPr sz="4400" b="1" i="0" u="none" strike="noStrike" cap="none" dirty="0">
              <a:solidFill>
                <a:srgbClr val="C00000"/>
              </a:solidFill>
              <a:latin typeface="Calibri"/>
              <a:ea typeface="Calibri"/>
              <a:cs typeface="Calibri"/>
              <a:sym typeface="Calibri"/>
            </a:endParaRPr>
          </a:p>
        </p:txBody>
      </p:sp>
      <p:pic>
        <p:nvPicPr>
          <p:cNvPr id="181" name="Google Shape;181;p11"/>
          <p:cNvPicPr preferRelativeResize="0"/>
          <p:nvPr/>
        </p:nvPicPr>
        <p:blipFill>
          <a:blip r:embed="rId4">
            <a:alphaModFix/>
          </a:blip>
          <a:stretch>
            <a:fillRect/>
          </a:stretch>
        </p:blipFill>
        <p:spPr>
          <a:xfrm>
            <a:off x="105762" y="1351888"/>
            <a:ext cx="4001824" cy="4001824"/>
          </a:xfrm>
          <a:prstGeom prst="rect">
            <a:avLst/>
          </a:prstGeom>
          <a:noFill/>
          <a:ln>
            <a:noFill/>
          </a:ln>
        </p:spPr>
      </p:pic>
      <p:pic>
        <p:nvPicPr>
          <p:cNvPr id="182" name="Google Shape;182;p11"/>
          <p:cNvPicPr preferRelativeResize="0"/>
          <p:nvPr/>
        </p:nvPicPr>
        <p:blipFill>
          <a:blip r:embed="rId5">
            <a:alphaModFix/>
          </a:blip>
          <a:stretch>
            <a:fillRect/>
          </a:stretch>
        </p:blipFill>
        <p:spPr>
          <a:xfrm>
            <a:off x="8377938" y="1645400"/>
            <a:ext cx="3708300" cy="3708300"/>
          </a:xfrm>
          <a:prstGeom prst="rect">
            <a:avLst/>
          </a:prstGeom>
          <a:noFill/>
          <a:ln>
            <a:noFill/>
          </a:ln>
        </p:spPr>
      </p:pic>
      <p:pic>
        <p:nvPicPr>
          <p:cNvPr id="183" name="Google Shape;183;p11"/>
          <p:cNvPicPr preferRelativeResize="0"/>
          <p:nvPr/>
        </p:nvPicPr>
        <p:blipFill>
          <a:blip r:embed="rId6">
            <a:alphaModFix/>
          </a:blip>
          <a:stretch>
            <a:fillRect/>
          </a:stretch>
        </p:blipFill>
        <p:spPr>
          <a:xfrm>
            <a:off x="4388613" y="1645412"/>
            <a:ext cx="3708299" cy="3708299"/>
          </a:xfrm>
          <a:prstGeom prst="rect">
            <a:avLst/>
          </a:prstGeom>
          <a:noFill/>
          <a:ln>
            <a:noFill/>
          </a:ln>
        </p:spPr>
      </p:pic>
    </p:spTree>
    <p:custDataLst>
      <p:tags r:id="rId1"/>
    </p:custDataLst>
    <p:extLst>
      <p:ext uri="{BB962C8B-B14F-4D97-AF65-F5344CB8AC3E}">
        <p14:creationId xmlns:p14="http://schemas.microsoft.com/office/powerpoint/2010/main" val="1461255656"/>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bbb494ae4d_0_67"/>
          <p:cNvSpPr txBox="1"/>
          <p:nvPr/>
        </p:nvSpPr>
        <p:spPr>
          <a:xfrm>
            <a:off x="7785462" y="267287"/>
            <a:ext cx="2882537"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1" dirty="0">
                <a:solidFill>
                  <a:srgbClr val="C00000"/>
                </a:solidFill>
                <a:latin typeface="Calibri"/>
                <a:ea typeface="Calibri"/>
                <a:cs typeface="Calibri"/>
                <a:sym typeface="Calibri"/>
              </a:rPr>
              <a:t>Share Your Reflection</a:t>
            </a:r>
            <a:endParaRPr sz="4400" b="1" i="0" u="none" strike="noStrike" cap="none" dirty="0">
              <a:solidFill>
                <a:srgbClr val="C00000"/>
              </a:solidFill>
              <a:latin typeface="Calibri"/>
              <a:ea typeface="Calibri"/>
              <a:cs typeface="Calibri"/>
              <a:sym typeface="Calibri"/>
            </a:endParaRPr>
          </a:p>
        </p:txBody>
      </p:sp>
      <p:pic>
        <p:nvPicPr>
          <p:cNvPr id="257" name="Google Shape;257;gbbb494ae4d_0_67"/>
          <p:cNvPicPr preferRelativeResize="0"/>
          <p:nvPr/>
        </p:nvPicPr>
        <p:blipFill>
          <a:blip r:embed="rId4">
            <a:alphaModFix/>
          </a:blip>
          <a:stretch>
            <a:fillRect/>
          </a:stretch>
        </p:blipFill>
        <p:spPr>
          <a:xfrm>
            <a:off x="905830" y="267287"/>
            <a:ext cx="5562640" cy="5516413"/>
          </a:xfrm>
          <a:prstGeom prst="rect">
            <a:avLst/>
          </a:prstGeom>
          <a:noFill/>
          <a:ln>
            <a:noFill/>
          </a:ln>
        </p:spPr>
      </p:pic>
      <p:sp>
        <p:nvSpPr>
          <p:cNvPr id="258" name="Google Shape;258;gbbb494ae4d_0_67"/>
          <p:cNvSpPr txBox="1"/>
          <p:nvPr/>
        </p:nvSpPr>
        <p:spPr>
          <a:xfrm>
            <a:off x="1534144" y="5783700"/>
            <a:ext cx="3888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u="sng" dirty="0">
                <a:solidFill>
                  <a:schemeClr val="hlink"/>
                </a:solidFill>
                <a:hlinkClick r:id="rId5"/>
              </a:rPr>
              <a:t>https://forms.gle/5v4pyALUR74Nyv167</a:t>
            </a:r>
            <a:r>
              <a:rPr lang="en-US" dirty="0"/>
              <a:t> </a:t>
            </a:r>
            <a:endParaRPr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bbb494ae4d_0_25"/>
          <p:cNvSpPr txBox="1"/>
          <p:nvPr/>
        </p:nvSpPr>
        <p:spPr>
          <a:xfrm>
            <a:off x="472611" y="267287"/>
            <a:ext cx="11209106"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1" dirty="0">
                <a:solidFill>
                  <a:srgbClr val="C00000"/>
                </a:solidFill>
                <a:latin typeface="Calibri"/>
                <a:ea typeface="Calibri"/>
                <a:cs typeface="Calibri"/>
                <a:sym typeface="Calibri"/>
              </a:rPr>
              <a:t>Getting Started as an Independent Consultant</a:t>
            </a:r>
            <a:endParaRPr sz="4400" b="1" i="0" u="none" strike="noStrike" cap="none" dirty="0">
              <a:solidFill>
                <a:srgbClr val="C00000"/>
              </a:solidFill>
              <a:latin typeface="Calibri"/>
              <a:ea typeface="Calibri"/>
              <a:cs typeface="Calibri"/>
              <a:sym typeface="Calibri"/>
            </a:endParaRPr>
          </a:p>
        </p:txBody>
      </p:sp>
      <p:sp>
        <p:nvSpPr>
          <p:cNvPr id="201" name="Google Shape;201;gbbb494ae4d_0_25">
            <a:hlinkClick r:id="rId4" action="ppaction://hlinksldjump"/>
          </p:cNvPr>
          <p:cNvSpPr/>
          <p:nvPr/>
        </p:nvSpPr>
        <p:spPr>
          <a:xfrm>
            <a:off x="785951" y="3629750"/>
            <a:ext cx="1857900" cy="1841400"/>
          </a:xfrm>
          <a:prstGeom prst="roundRect">
            <a:avLst>
              <a:gd name="adj" fmla="val 16667"/>
            </a:avLst>
          </a:prstGeom>
          <a:solidFill>
            <a:srgbClr val="C00000"/>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t>Money</a:t>
            </a:r>
            <a:endParaRPr sz="2000" dirty="0"/>
          </a:p>
        </p:txBody>
      </p:sp>
      <p:sp>
        <p:nvSpPr>
          <p:cNvPr id="199" name="Google Shape;199;gbbb494ae4d_0_25"/>
          <p:cNvSpPr/>
          <p:nvPr/>
        </p:nvSpPr>
        <p:spPr>
          <a:xfrm>
            <a:off x="5148214" y="1469889"/>
            <a:ext cx="1857900" cy="1841400"/>
          </a:xfrm>
          <a:prstGeom prst="roundRect">
            <a:avLst>
              <a:gd name="adj" fmla="val 16667"/>
            </a:avLst>
          </a:prstGeom>
          <a:solidFill>
            <a:srgbClr val="FF6600"/>
          </a:solidFill>
          <a:ln>
            <a:headEnd type="none" w="sm" len="sm"/>
            <a:tailEnd type="none" w="sm" len="sm"/>
          </a:ln>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lstStyle/>
          <a:p>
            <a:pPr algn="ctr"/>
            <a:r>
              <a:rPr lang="en-US" sz="2000" b="1" dirty="0"/>
              <a:t>Getting Started</a:t>
            </a:r>
            <a:endParaRPr sz="2000" b="1" dirty="0"/>
          </a:p>
        </p:txBody>
      </p:sp>
      <p:sp>
        <p:nvSpPr>
          <p:cNvPr id="200" name="Google Shape;200;gbbb494ae4d_0_25">
            <a:hlinkClick r:id="rId5" action="ppaction://hlinksldjump"/>
          </p:cNvPr>
          <p:cNvSpPr/>
          <p:nvPr/>
        </p:nvSpPr>
        <p:spPr>
          <a:xfrm>
            <a:off x="9539524" y="1469889"/>
            <a:ext cx="1857900" cy="1841400"/>
          </a:xfrm>
          <a:prstGeom prst="roundRect">
            <a:avLst>
              <a:gd name="adj" fmla="val 16667"/>
            </a:avLst>
          </a:prstGeom>
          <a:solidFill>
            <a:srgbClr val="FF6600"/>
          </a:solidFill>
          <a:ln>
            <a:headEnd type="none" w="sm" len="sm"/>
            <a:tailEnd type="none" w="sm" len="sm"/>
          </a:ln>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lstStyle/>
          <a:p>
            <a:pPr algn="ctr"/>
            <a:r>
              <a:rPr lang="en-US" sz="2000" b="1" dirty="0"/>
              <a:t>Taxes</a:t>
            </a:r>
            <a:endParaRPr sz="2000" b="1" dirty="0"/>
          </a:p>
        </p:txBody>
      </p:sp>
      <p:sp>
        <p:nvSpPr>
          <p:cNvPr id="11" name="Google Shape;196;gbbb494ae4d_0_25">
            <a:extLst>
              <a:ext uri="{FF2B5EF4-FFF2-40B4-BE49-F238E27FC236}">
                <a16:creationId xmlns:a16="http://schemas.microsoft.com/office/drawing/2014/main" id="{A0C767E8-DAF0-47D9-B34B-2FFE4D25689B}"/>
              </a:ext>
            </a:extLst>
          </p:cNvPr>
          <p:cNvSpPr/>
          <p:nvPr/>
        </p:nvSpPr>
        <p:spPr>
          <a:xfrm>
            <a:off x="763623" y="1469889"/>
            <a:ext cx="1857900" cy="1841400"/>
          </a:xfrm>
          <a:prstGeom prst="roundRect">
            <a:avLst>
              <a:gd name="adj" fmla="val 16667"/>
            </a:avLst>
          </a:prstGeom>
          <a:solidFill>
            <a:srgbClr val="FF6600"/>
          </a:solidFill>
          <a:ln>
            <a:headEnd type="none" w="sm" len="sm"/>
            <a:tailEnd type="none" w="sm" len="sm"/>
          </a:ln>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t>Definitions</a:t>
            </a:r>
            <a:endParaRPr sz="2000" b="1" dirty="0"/>
          </a:p>
        </p:txBody>
      </p:sp>
      <p:sp>
        <p:nvSpPr>
          <p:cNvPr id="12" name="Google Shape;197;gbbb494ae4d_0_25">
            <a:hlinkClick r:id="rId6" action="ppaction://hlinksldjump"/>
            <a:extLst>
              <a:ext uri="{FF2B5EF4-FFF2-40B4-BE49-F238E27FC236}">
                <a16:creationId xmlns:a16="http://schemas.microsoft.com/office/drawing/2014/main" id="{BA707C85-22D3-4EEC-9B6F-80A45C4DCE72}"/>
              </a:ext>
            </a:extLst>
          </p:cNvPr>
          <p:cNvSpPr/>
          <p:nvPr/>
        </p:nvSpPr>
        <p:spPr>
          <a:xfrm>
            <a:off x="2957598" y="1469889"/>
            <a:ext cx="1857900" cy="1841400"/>
          </a:xfrm>
          <a:prstGeom prst="roundRect">
            <a:avLst>
              <a:gd name="adj" fmla="val 16667"/>
            </a:avLst>
          </a:prstGeom>
          <a:solidFill>
            <a:srgbClr val="FF6600"/>
          </a:solidFill>
          <a:ln>
            <a:headEnd type="none" w="sm" len="sm"/>
            <a:tailEnd type="none" w="sm" len="sm"/>
          </a:ln>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t>Pros vs. Cons</a:t>
            </a:r>
            <a:endParaRPr sz="2000" dirty="0"/>
          </a:p>
        </p:txBody>
      </p:sp>
      <p:sp>
        <p:nvSpPr>
          <p:cNvPr id="13" name="Google Shape;198;gbbb494ae4d_0_25">
            <a:hlinkClick r:id="rId7" action="ppaction://hlinksldjump"/>
            <a:extLst>
              <a:ext uri="{FF2B5EF4-FFF2-40B4-BE49-F238E27FC236}">
                <a16:creationId xmlns:a16="http://schemas.microsoft.com/office/drawing/2014/main" id="{856C262B-90A2-49CA-BFCA-7510C6789F65}"/>
              </a:ext>
            </a:extLst>
          </p:cNvPr>
          <p:cNvSpPr/>
          <p:nvPr/>
        </p:nvSpPr>
        <p:spPr>
          <a:xfrm>
            <a:off x="7338830" y="1469889"/>
            <a:ext cx="1857900" cy="1841400"/>
          </a:xfrm>
          <a:prstGeom prst="roundRect">
            <a:avLst>
              <a:gd name="adj" fmla="val 16667"/>
            </a:avLst>
          </a:prstGeom>
          <a:solidFill>
            <a:srgbClr val="FF6600"/>
          </a:solidFill>
          <a:ln>
            <a:headEnd type="none" w="sm" len="sm"/>
            <a:tailEnd type="none" w="sm" len="sm"/>
          </a:ln>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t>Company Structure</a:t>
            </a:r>
            <a:endParaRPr sz="2000" b="1" dirty="0"/>
          </a:p>
        </p:txBody>
      </p:sp>
      <p:sp>
        <p:nvSpPr>
          <p:cNvPr id="14" name="Google Shape;200;gbbb494ae4d_0_25">
            <a:hlinkClick r:id="rId5" action="ppaction://hlinksldjump"/>
            <a:extLst>
              <a:ext uri="{FF2B5EF4-FFF2-40B4-BE49-F238E27FC236}">
                <a16:creationId xmlns:a16="http://schemas.microsoft.com/office/drawing/2014/main" id="{8841A12F-5266-4EEE-AFCB-36A8501A7E49}"/>
              </a:ext>
            </a:extLst>
          </p:cNvPr>
          <p:cNvSpPr/>
          <p:nvPr/>
        </p:nvSpPr>
        <p:spPr>
          <a:xfrm>
            <a:off x="2984733" y="3629750"/>
            <a:ext cx="1857900" cy="1841400"/>
          </a:xfrm>
          <a:prstGeom prst="roundRect">
            <a:avLst>
              <a:gd name="adj" fmla="val 16667"/>
            </a:avLst>
          </a:prstGeom>
          <a:solidFill>
            <a:srgbClr val="C00000"/>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2000" b="1"/>
              <a:t>Finding Work</a:t>
            </a:r>
            <a:endParaRPr sz="2000"/>
          </a:p>
        </p:txBody>
      </p:sp>
      <p:sp>
        <p:nvSpPr>
          <p:cNvPr id="15" name="Google Shape;201;gbbb494ae4d_0_25">
            <a:hlinkClick r:id="rId4" action="ppaction://hlinksldjump"/>
            <a:extLst>
              <a:ext uri="{FF2B5EF4-FFF2-40B4-BE49-F238E27FC236}">
                <a16:creationId xmlns:a16="http://schemas.microsoft.com/office/drawing/2014/main" id="{A6DAD8B1-7BF3-4B6E-98EB-AEB3813B1D42}"/>
              </a:ext>
            </a:extLst>
          </p:cNvPr>
          <p:cNvSpPr/>
          <p:nvPr/>
        </p:nvSpPr>
        <p:spPr>
          <a:xfrm>
            <a:off x="5183515" y="3629750"/>
            <a:ext cx="1857900" cy="1841400"/>
          </a:xfrm>
          <a:prstGeom prst="roundRect">
            <a:avLst>
              <a:gd name="adj" fmla="val 16667"/>
            </a:avLst>
          </a:prstGeom>
          <a:solidFill>
            <a:srgbClr val="C00000"/>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t>Promotion</a:t>
            </a:r>
            <a:endParaRPr sz="2000" dirty="0"/>
          </a:p>
        </p:txBody>
      </p:sp>
      <p:sp>
        <p:nvSpPr>
          <p:cNvPr id="16" name="Google Shape;201;gbbb494ae4d_0_25">
            <a:hlinkClick r:id="rId4" action="ppaction://hlinksldjump"/>
            <a:extLst>
              <a:ext uri="{FF2B5EF4-FFF2-40B4-BE49-F238E27FC236}">
                <a16:creationId xmlns:a16="http://schemas.microsoft.com/office/drawing/2014/main" id="{CE7ABAE0-F006-41CD-BABE-511E843B1EFC}"/>
              </a:ext>
            </a:extLst>
          </p:cNvPr>
          <p:cNvSpPr/>
          <p:nvPr/>
        </p:nvSpPr>
        <p:spPr>
          <a:xfrm>
            <a:off x="7382297" y="3629750"/>
            <a:ext cx="1857900" cy="1841400"/>
          </a:xfrm>
          <a:prstGeom prst="roundRect">
            <a:avLst>
              <a:gd name="adj" fmla="val 16667"/>
            </a:avLst>
          </a:prstGeom>
          <a:solidFill>
            <a:srgbClr val="C00000"/>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t>Billing</a:t>
            </a:r>
            <a:endParaRPr sz="2000" dirty="0"/>
          </a:p>
        </p:txBody>
      </p:sp>
      <p:sp>
        <p:nvSpPr>
          <p:cNvPr id="17" name="Google Shape;201;gbbb494ae4d_0_25">
            <a:hlinkClick r:id="rId4" action="ppaction://hlinksldjump"/>
            <a:extLst>
              <a:ext uri="{FF2B5EF4-FFF2-40B4-BE49-F238E27FC236}">
                <a16:creationId xmlns:a16="http://schemas.microsoft.com/office/drawing/2014/main" id="{5CF12EB9-EA42-439E-BB3F-AAE42CF03E48}"/>
              </a:ext>
            </a:extLst>
          </p:cNvPr>
          <p:cNvSpPr/>
          <p:nvPr/>
        </p:nvSpPr>
        <p:spPr>
          <a:xfrm>
            <a:off x="9581079" y="3629750"/>
            <a:ext cx="1857900" cy="1841400"/>
          </a:xfrm>
          <a:prstGeom prst="roundRect">
            <a:avLst>
              <a:gd name="adj" fmla="val 16667"/>
            </a:avLst>
          </a:prstGeom>
          <a:solidFill>
            <a:srgbClr val="C00000"/>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t>Tools &amp; </a:t>
            </a:r>
          </a:p>
          <a:p>
            <a:pPr marL="0" lvl="0" indent="0" algn="ctr" rtl="0">
              <a:spcBef>
                <a:spcPts val="0"/>
              </a:spcBef>
              <a:spcAft>
                <a:spcPts val="0"/>
              </a:spcAft>
              <a:buNone/>
            </a:pPr>
            <a:r>
              <a:rPr lang="en-US" sz="2000" b="1" dirty="0"/>
              <a:t>Resources</a:t>
            </a:r>
            <a:endParaRPr sz="2000"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bbb494ae4d_0_14"/>
          <p:cNvSpPr txBox="1"/>
          <p:nvPr/>
        </p:nvSpPr>
        <p:spPr>
          <a:xfrm>
            <a:off x="1524000" y="267287"/>
            <a:ext cx="91440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1" dirty="0">
                <a:solidFill>
                  <a:srgbClr val="C00000"/>
                </a:solidFill>
                <a:latin typeface="Calibri"/>
                <a:ea typeface="Calibri"/>
                <a:cs typeface="Calibri"/>
                <a:sym typeface="Calibri"/>
              </a:rPr>
              <a:t>Survey: What is your definition of an “Independent Consultant”?</a:t>
            </a:r>
            <a:endParaRPr sz="4400" b="1" i="0" u="none" strike="noStrike" cap="none" dirty="0">
              <a:solidFill>
                <a:srgbClr val="C00000"/>
              </a:solidFill>
              <a:latin typeface="Calibri"/>
              <a:ea typeface="Calibri"/>
              <a:cs typeface="Calibri"/>
              <a:sym typeface="Calibri"/>
            </a:endParaRPr>
          </a:p>
        </p:txBody>
      </p:sp>
      <p:sp>
        <p:nvSpPr>
          <p:cNvPr id="4" name="Arrow: Curved Left 3">
            <a:hlinkClick r:id="rId4" action="ppaction://hlinksldjump"/>
            <a:extLst>
              <a:ext uri="{FF2B5EF4-FFF2-40B4-BE49-F238E27FC236}">
                <a16:creationId xmlns:a16="http://schemas.microsoft.com/office/drawing/2014/main" id="{AD82F47B-56F4-47D6-A9A2-7AAFB5D9F91F}"/>
              </a:ext>
            </a:extLst>
          </p:cNvPr>
          <p:cNvSpPr/>
          <p:nvPr/>
        </p:nvSpPr>
        <p:spPr>
          <a:xfrm>
            <a:off x="11406554" y="6646985"/>
            <a:ext cx="785446" cy="257907"/>
          </a:xfrm>
          <a:prstGeom prst="curvedLeftArrow">
            <a:avLst/>
          </a:prstGeom>
          <a:solidFill>
            <a:srgbClr val="F8AE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bbb494ae4d_0_36"/>
          <p:cNvSpPr txBox="1"/>
          <p:nvPr/>
        </p:nvSpPr>
        <p:spPr>
          <a:xfrm>
            <a:off x="1524000" y="267287"/>
            <a:ext cx="91440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1">
                <a:solidFill>
                  <a:srgbClr val="C00000"/>
                </a:solidFill>
                <a:latin typeface="Calibri"/>
                <a:ea typeface="Calibri"/>
                <a:cs typeface="Calibri"/>
                <a:sym typeface="Calibri"/>
              </a:rPr>
              <a:t>Definitions</a:t>
            </a:r>
            <a:endParaRPr sz="4400" b="1" i="0" u="none" strike="noStrike" cap="none">
              <a:solidFill>
                <a:srgbClr val="C00000"/>
              </a:solidFill>
              <a:latin typeface="Calibri"/>
              <a:ea typeface="Calibri"/>
              <a:cs typeface="Calibri"/>
              <a:sym typeface="Calibri"/>
            </a:endParaRPr>
          </a:p>
        </p:txBody>
      </p:sp>
      <p:sp>
        <p:nvSpPr>
          <p:cNvPr id="215" name="Google Shape;215;gbbb494ae4d_0_36"/>
          <p:cNvSpPr/>
          <p:nvPr/>
        </p:nvSpPr>
        <p:spPr>
          <a:xfrm>
            <a:off x="1812120" y="1508700"/>
            <a:ext cx="4329300" cy="3840600"/>
          </a:xfrm>
          <a:prstGeom prst="roundRect">
            <a:avLst>
              <a:gd name="adj" fmla="val 16667"/>
            </a:avLst>
          </a:prstGeom>
          <a:solidFill>
            <a:srgbClr val="FF6600"/>
          </a:solidFill>
          <a:ln>
            <a:headEnd type="none" w="sm" len="sm"/>
            <a:tailEnd type="none" w="sm" len="sm"/>
          </a:ln>
          <a:scene3d>
            <a:camera prst="orthographicFront">
              <a:rot lat="0" lon="0" rev="0"/>
            </a:camera>
            <a:lightRig rig="threePt" dir="t">
              <a:rot lat="0" lon="0" rev="1200000"/>
            </a:lightRig>
          </a:scene3d>
          <a:sp3d>
            <a:bevelT w="177800" h="152400"/>
            <a:bevelB w="50800"/>
          </a:sp3d>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t>Independent Consultant</a:t>
            </a:r>
          </a:p>
          <a:p>
            <a:pPr marL="0" lvl="0" indent="0" algn="ctr" rtl="0">
              <a:spcBef>
                <a:spcPts val="0"/>
              </a:spcBef>
              <a:spcAft>
                <a:spcPts val="0"/>
              </a:spcAft>
              <a:buNone/>
            </a:pPr>
            <a:r>
              <a:rPr lang="en-US" sz="2400" dirty="0"/>
              <a:t> </a:t>
            </a:r>
          </a:p>
          <a:p>
            <a:pPr marL="0" lvl="0" indent="0" algn="ctr" rtl="0">
              <a:spcBef>
                <a:spcPts val="0"/>
              </a:spcBef>
              <a:spcAft>
                <a:spcPts val="0"/>
              </a:spcAft>
              <a:buNone/>
            </a:pPr>
            <a:endParaRPr i="1" dirty="0"/>
          </a:p>
          <a:p>
            <a:pPr marL="0" lvl="0" indent="0" algn="ctr" rtl="0">
              <a:spcBef>
                <a:spcPts val="0"/>
              </a:spcBef>
              <a:spcAft>
                <a:spcPts val="0"/>
              </a:spcAft>
              <a:buNone/>
            </a:pPr>
            <a:r>
              <a:rPr lang="en-US" sz="1800" i="1" dirty="0"/>
              <a:t>May or may not “do” the work</a:t>
            </a:r>
          </a:p>
          <a:p>
            <a:pPr marL="0" lvl="0" indent="0" algn="ctr" rtl="0">
              <a:spcBef>
                <a:spcPts val="0"/>
              </a:spcBef>
              <a:spcAft>
                <a:spcPts val="0"/>
              </a:spcAft>
              <a:buNone/>
            </a:pPr>
            <a:endParaRPr lang="en-US" sz="1800" i="1" dirty="0"/>
          </a:p>
          <a:p>
            <a:pPr marL="0" lvl="0" indent="0" algn="ctr" rtl="0">
              <a:spcBef>
                <a:spcPts val="0"/>
              </a:spcBef>
              <a:spcAft>
                <a:spcPts val="0"/>
              </a:spcAft>
              <a:buNone/>
            </a:pPr>
            <a:endParaRPr sz="1800" i="1" dirty="0"/>
          </a:p>
        </p:txBody>
      </p:sp>
      <p:sp>
        <p:nvSpPr>
          <p:cNvPr id="216" name="Google Shape;216;gbbb494ae4d_0_36"/>
          <p:cNvSpPr/>
          <p:nvPr/>
        </p:nvSpPr>
        <p:spPr>
          <a:xfrm>
            <a:off x="6768500" y="1508700"/>
            <a:ext cx="4329300" cy="3840600"/>
          </a:xfrm>
          <a:prstGeom prst="roundRect">
            <a:avLst>
              <a:gd name="adj" fmla="val 16667"/>
            </a:avLst>
          </a:prstGeom>
          <a:solidFill>
            <a:srgbClr val="FF6600"/>
          </a:solidFill>
          <a:ln>
            <a:headEnd type="none" w="sm" len="sm"/>
            <a:tailEnd type="none" w="sm" len="sm"/>
          </a:ln>
          <a:scene3d>
            <a:camera prst="orthographicFront">
              <a:rot lat="0" lon="0" rev="0"/>
            </a:camera>
            <a:lightRig rig="threePt" dir="t">
              <a:rot lat="0" lon="0" rev="1200000"/>
            </a:lightRig>
          </a:scene3d>
          <a:sp3d>
            <a:bevelT w="177800" h="152400"/>
            <a:bevelB w="50800"/>
          </a:sp3d>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lstStyle/>
          <a:p>
            <a:pPr algn="ctr"/>
            <a:r>
              <a:rPr lang="en-US" sz="2400" b="1" dirty="0">
                <a:solidFill>
                  <a:schemeClr val="lt1"/>
                </a:solidFill>
                <a:latin typeface="+mn-lt"/>
                <a:ea typeface="+mn-ea"/>
                <a:cs typeface="+mn-cs"/>
              </a:rPr>
              <a:t>Contractor</a:t>
            </a:r>
          </a:p>
          <a:p>
            <a:pPr algn="ctr"/>
            <a:r>
              <a:rPr lang="en-US" sz="1800" b="1" dirty="0">
                <a:solidFill>
                  <a:schemeClr val="lt1"/>
                </a:solidFill>
                <a:latin typeface="+mn-lt"/>
                <a:ea typeface="+mn-ea"/>
                <a:cs typeface="+mn-cs"/>
              </a:rPr>
              <a:t>(“staff augmentation”)</a:t>
            </a:r>
            <a:endParaRPr sz="1800" b="1" dirty="0">
              <a:solidFill>
                <a:schemeClr val="lt1"/>
              </a:solidFill>
              <a:latin typeface="+mn-lt"/>
              <a:ea typeface="+mn-ea"/>
              <a:cs typeface="+mn-cs"/>
            </a:endParaRPr>
          </a:p>
          <a:p>
            <a:pPr algn="ctr"/>
            <a:endParaRPr sz="2400" b="1" dirty="0">
              <a:solidFill>
                <a:schemeClr val="lt1"/>
              </a:solidFill>
              <a:latin typeface="+mn-lt"/>
              <a:ea typeface="+mn-ea"/>
              <a:cs typeface="+mn-cs"/>
            </a:endParaRPr>
          </a:p>
          <a:p>
            <a:pPr algn="ctr"/>
            <a:r>
              <a:rPr lang="en-US" sz="1800" i="1" dirty="0"/>
              <a:t>Usually hired to “do” the work</a:t>
            </a:r>
            <a:endParaRPr sz="1800" i="1" dirty="0"/>
          </a:p>
          <a:p>
            <a:pPr algn="ctr"/>
            <a:endParaRPr sz="2400" b="1" dirty="0">
              <a:solidFill>
                <a:schemeClr val="lt1"/>
              </a:solidFill>
              <a:latin typeface="+mn-lt"/>
              <a:ea typeface="+mn-ea"/>
              <a:cs typeface="+mn-cs"/>
            </a:endParaRPr>
          </a:p>
          <a:p>
            <a:pPr algn="ctr"/>
            <a:endParaRPr sz="2400" b="1" dirty="0">
              <a:solidFill>
                <a:schemeClr val="lt1"/>
              </a:solidFill>
              <a:latin typeface="+mn-lt"/>
              <a:ea typeface="+mn-ea"/>
              <a:cs typeface="+mn-cs"/>
            </a:endParaRPr>
          </a:p>
        </p:txBody>
      </p:sp>
      <p:sp>
        <p:nvSpPr>
          <p:cNvPr id="6" name="Arrow: Curved Left 5">
            <a:hlinkClick r:id="rId4" action="ppaction://hlinksldjump"/>
            <a:extLst>
              <a:ext uri="{FF2B5EF4-FFF2-40B4-BE49-F238E27FC236}">
                <a16:creationId xmlns:a16="http://schemas.microsoft.com/office/drawing/2014/main" id="{A757713A-1B77-49EC-AB58-0289F7203AC5}"/>
              </a:ext>
            </a:extLst>
          </p:cNvPr>
          <p:cNvSpPr/>
          <p:nvPr/>
        </p:nvSpPr>
        <p:spPr>
          <a:xfrm>
            <a:off x="11406554" y="6646985"/>
            <a:ext cx="785446" cy="257907"/>
          </a:xfrm>
          <a:prstGeom prst="curvedLeftArrow">
            <a:avLst/>
          </a:prstGeom>
          <a:solidFill>
            <a:srgbClr val="F8AE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bbb494ae4d_0_50"/>
          <p:cNvSpPr txBox="1"/>
          <p:nvPr/>
        </p:nvSpPr>
        <p:spPr>
          <a:xfrm>
            <a:off x="1524000" y="267287"/>
            <a:ext cx="91440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1">
                <a:solidFill>
                  <a:srgbClr val="C00000"/>
                </a:solidFill>
                <a:latin typeface="Calibri"/>
                <a:ea typeface="Calibri"/>
                <a:cs typeface="Calibri"/>
                <a:sym typeface="Calibri"/>
              </a:rPr>
              <a:t>Pros/Cons</a:t>
            </a:r>
            <a:endParaRPr sz="4400" b="1" i="0" u="none" strike="noStrike" cap="none">
              <a:solidFill>
                <a:srgbClr val="C00000"/>
              </a:solidFill>
              <a:latin typeface="Calibri"/>
              <a:ea typeface="Calibri"/>
              <a:cs typeface="Calibri"/>
              <a:sym typeface="Calibri"/>
            </a:endParaRPr>
          </a:p>
        </p:txBody>
      </p:sp>
      <p:sp>
        <p:nvSpPr>
          <p:cNvPr id="7" name="Arrow: Curved Left 6">
            <a:hlinkClick r:id="rId4" action="ppaction://hlinksldjump"/>
            <a:extLst>
              <a:ext uri="{FF2B5EF4-FFF2-40B4-BE49-F238E27FC236}">
                <a16:creationId xmlns:a16="http://schemas.microsoft.com/office/drawing/2014/main" id="{CE34D781-8921-4FC8-89BB-1095C3153F40}"/>
              </a:ext>
            </a:extLst>
          </p:cNvPr>
          <p:cNvSpPr/>
          <p:nvPr/>
        </p:nvSpPr>
        <p:spPr>
          <a:xfrm>
            <a:off x="11406554" y="6646985"/>
            <a:ext cx="785446" cy="257907"/>
          </a:xfrm>
          <a:prstGeom prst="curvedLeftArrow">
            <a:avLst/>
          </a:prstGeom>
          <a:solidFill>
            <a:srgbClr val="F8AE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121C1AC5-8EDB-44E9-AEB3-ED615D10FAFF}"/>
              </a:ext>
            </a:extLst>
          </p:cNvPr>
          <p:cNvPicPr>
            <a:picLocks noChangeAspect="1"/>
          </p:cNvPicPr>
          <p:nvPr/>
        </p:nvPicPr>
        <p:blipFill rotWithShape="1">
          <a:blip r:embed="rId5"/>
          <a:srcRect r="49709"/>
          <a:stretch/>
        </p:blipFill>
        <p:spPr>
          <a:xfrm>
            <a:off x="392252" y="1472038"/>
            <a:ext cx="1685889" cy="1885655"/>
          </a:xfrm>
          <a:prstGeom prst="rect">
            <a:avLst/>
          </a:prstGeom>
        </p:spPr>
      </p:pic>
      <p:pic>
        <p:nvPicPr>
          <p:cNvPr id="11" name="Picture 10">
            <a:extLst>
              <a:ext uri="{FF2B5EF4-FFF2-40B4-BE49-F238E27FC236}">
                <a16:creationId xmlns:a16="http://schemas.microsoft.com/office/drawing/2014/main" id="{93D31319-C585-44E9-BA80-D41719AA8BBD}"/>
              </a:ext>
            </a:extLst>
          </p:cNvPr>
          <p:cNvPicPr>
            <a:picLocks noChangeAspect="1"/>
          </p:cNvPicPr>
          <p:nvPr/>
        </p:nvPicPr>
        <p:blipFill rotWithShape="1">
          <a:blip r:embed="rId5"/>
          <a:srcRect l="51084"/>
          <a:stretch/>
        </p:blipFill>
        <p:spPr>
          <a:xfrm>
            <a:off x="10047361" y="1570939"/>
            <a:ext cx="1639796" cy="1885655"/>
          </a:xfrm>
          <a:prstGeom prst="rect">
            <a:avLst/>
          </a:prstGeom>
        </p:spPr>
      </p:pic>
      <p:sp>
        <p:nvSpPr>
          <p:cNvPr id="4" name="TextBox 3">
            <a:extLst>
              <a:ext uri="{FF2B5EF4-FFF2-40B4-BE49-F238E27FC236}">
                <a16:creationId xmlns:a16="http://schemas.microsoft.com/office/drawing/2014/main" id="{E55C89BE-06DF-4A65-8D45-B8758C3709A0}"/>
              </a:ext>
            </a:extLst>
          </p:cNvPr>
          <p:cNvSpPr txBox="1"/>
          <p:nvPr/>
        </p:nvSpPr>
        <p:spPr>
          <a:xfrm>
            <a:off x="1868819" y="2842085"/>
            <a:ext cx="3744161" cy="2677656"/>
          </a:xfrm>
          <a:prstGeom prst="rect">
            <a:avLst/>
          </a:prstGeom>
          <a:noFill/>
          <a:ln>
            <a:solidFill>
              <a:srgbClr val="59A040"/>
            </a:solidFill>
          </a:ln>
        </p:spPr>
        <p:txBody>
          <a:bodyPr wrap="square" rtlCol="0">
            <a:spAutoFit/>
          </a:bodyPr>
          <a:lstStyle/>
          <a:p>
            <a:pPr marL="468630" indent="-285750">
              <a:buFont typeface="Arial" panose="020B0604020202020204" pitchFamily="34" charset="0"/>
              <a:buChar char="•"/>
            </a:pPr>
            <a:r>
              <a:rPr lang="en-US" sz="2400" dirty="0"/>
              <a:t>Be your own boss</a:t>
            </a:r>
          </a:p>
          <a:p>
            <a:pPr marL="468630" indent="-285750">
              <a:buFont typeface="Arial" panose="020B0604020202020204" pitchFamily="34" charset="0"/>
              <a:buChar char="•"/>
            </a:pPr>
            <a:r>
              <a:rPr lang="en-US" sz="2400" dirty="0"/>
              <a:t>Work/Life balance</a:t>
            </a:r>
          </a:p>
          <a:p>
            <a:pPr marL="468630" indent="-285750">
              <a:buFont typeface="Arial" panose="020B0604020202020204" pitchFamily="34" charset="0"/>
              <a:buChar char="•"/>
            </a:pPr>
            <a:r>
              <a:rPr lang="en-US" sz="2400" dirty="0"/>
              <a:t>Digital nomadism</a:t>
            </a:r>
          </a:p>
          <a:p>
            <a:pPr marL="468630" indent="-285750">
              <a:buFont typeface="Arial" panose="020B0604020202020204" pitchFamily="34" charset="0"/>
              <a:buChar char="•"/>
            </a:pPr>
            <a:r>
              <a:rPr lang="en-US" sz="2400" dirty="0"/>
              <a:t>Earn more</a:t>
            </a:r>
          </a:p>
          <a:p>
            <a:pPr marL="468630" indent="-285750">
              <a:buFont typeface="Arial" panose="020B0604020202020204" pitchFamily="34" charset="0"/>
              <a:buChar char="•"/>
            </a:pPr>
            <a:r>
              <a:rPr lang="en-US" sz="2400" dirty="0"/>
              <a:t>Test new skills</a:t>
            </a:r>
          </a:p>
          <a:p>
            <a:pPr marL="468630" indent="-285750">
              <a:buFont typeface="Arial" panose="020B0604020202020204" pitchFamily="34" charset="0"/>
              <a:buChar char="•"/>
            </a:pPr>
            <a:r>
              <a:rPr lang="en-US" sz="2400" dirty="0"/>
              <a:t>Start slowly</a:t>
            </a:r>
          </a:p>
          <a:p>
            <a:pPr marL="468630" indent="-285750">
              <a:buFont typeface="Arial" panose="020B0604020202020204" pitchFamily="34" charset="0"/>
              <a:buChar char="•"/>
            </a:pPr>
            <a:r>
              <a:rPr lang="en-US" sz="2400" dirty="0"/>
              <a:t>Test out a company</a:t>
            </a:r>
          </a:p>
        </p:txBody>
      </p:sp>
      <p:sp>
        <p:nvSpPr>
          <p:cNvPr id="13" name="TextBox 12">
            <a:extLst>
              <a:ext uri="{FF2B5EF4-FFF2-40B4-BE49-F238E27FC236}">
                <a16:creationId xmlns:a16="http://schemas.microsoft.com/office/drawing/2014/main" id="{CDEE05CC-A409-469D-92A3-8FEBDD05031E}"/>
              </a:ext>
            </a:extLst>
          </p:cNvPr>
          <p:cNvSpPr txBox="1"/>
          <p:nvPr/>
        </p:nvSpPr>
        <p:spPr>
          <a:xfrm>
            <a:off x="6512522" y="2842085"/>
            <a:ext cx="3749040" cy="3046988"/>
          </a:xfrm>
          <a:prstGeom prst="rect">
            <a:avLst/>
          </a:prstGeom>
          <a:noFill/>
          <a:ln>
            <a:solidFill>
              <a:srgbClr val="F94755"/>
            </a:solidFill>
          </a:ln>
        </p:spPr>
        <p:txBody>
          <a:bodyPr wrap="square" rtlCol="0">
            <a:spAutoFit/>
          </a:bodyPr>
          <a:lstStyle>
            <a:defPPr marR="0" lvl="0" algn="l" rtl="0">
              <a:lnSpc>
                <a:spcPct val="100000"/>
              </a:lnSpc>
              <a:spcBef>
                <a:spcPts val="0"/>
              </a:spcBef>
              <a:spcAft>
                <a:spcPts val="0"/>
              </a:spcAft>
            </a:defPPr>
            <a:lvl1pPr marL="468630" indent="-285750">
              <a:buFont typeface="Arial" panose="020B0604020202020204" pitchFamily="34" charset="0"/>
              <a:buChar char="•"/>
              <a:defRPr sz="2400"/>
            </a:lvl1pPr>
          </a:lstStyle>
          <a:p>
            <a:r>
              <a:rPr lang="en-US" dirty="0"/>
              <a:t>Liability</a:t>
            </a:r>
          </a:p>
          <a:p>
            <a:r>
              <a:rPr lang="en-US" dirty="0"/>
              <a:t>Responsibility</a:t>
            </a:r>
          </a:p>
          <a:p>
            <a:r>
              <a:rPr lang="en-US" dirty="0"/>
              <a:t>Find your own work</a:t>
            </a:r>
          </a:p>
          <a:p>
            <a:r>
              <a:rPr lang="en-US" dirty="0"/>
              <a:t>Fewer rights</a:t>
            </a:r>
          </a:p>
          <a:p>
            <a:r>
              <a:rPr lang="en-US" dirty="0"/>
              <a:t>Overhead</a:t>
            </a:r>
          </a:p>
          <a:p>
            <a:r>
              <a:rPr lang="en-US" dirty="0"/>
              <a:t>You’re an “outsider”</a:t>
            </a:r>
          </a:p>
          <a:p>
            <a:r>
              <a:rPr lang="en-US" dirty="0"/>
              <a:t>Taxes</a:t>
            </a:r>
          </a:p>
          <a:p>
            <a:endParaRPr lang="en-US"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bbb494ae4d_0_78"/>
          <p:cNvSpPr txBox="1"/>
          <p:nvPr/>
        </p:nvSpPr>
        <p:spPr>
          <a:xfrm>
            <a:off x="1524000" y="267287"/>
            <a:ext cx="91440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1" dirty="0">
                <a:solidFill>
                  <a:srgbClr val="C00000"/>
                </a:solidFill>
                <a:latin typeface="Calibri"/>
                <a:ea typeface="Calibri"/>
                <a:cs typeface="Calibri"/>
                <a:sym typeface="Calibri"/>
              </a:rPr>
              <a:t>Getting Started</a:t>
            </a:r>
            <a:endParaRPr sz="4400" b="1" i="0" u="none" strike="noStrike" cap="none" dirty="0">
              <a:solidFill>
                <a:srgbClr val="C00000"/>
              </a:solidFill>
              <a:latin typeface="Calibri"/>
              <a:ea typeface="Calibri"/>
              <a:cs typeface="Calibri"/>
              <a:sym typeface="Calibri"/>
            </a:endParaRPr>
          </a:p>
        </p:txBody>
      </p:sp>
      <p:sp>
        <p:nvSpPr>
          <p:cNvPr id="6" name="Arrow: Curved Left 5">
            <a:hlinkClick r:id="rId4" action="ppaction://hlinksldjump"/>
            <a:extLst>
              <a:ext uri="{FF2B5EF4-FFF2-40B4-BE49-F238E27FC236}">
                <a16:creationId xmlns:a16="http://schemas.microsoft.com/office/drawing/2014/main" id="{5298331F-735D-41E1-9CC6-32A21B756AE7}"/>
              </a:ext>
            </a:extLst>
          </p:cNvPr>
          <p:cNvSpPr/>
          <p:nvPr/>
        </p:nvSpPr>
        <p:spPr>
          <a:xfrm>
            <a:off x="11406554" y="6646985"/>
            <a:ext cx="785446" cy="257907"/>
          </a:xfrm>
          <a:prstGeom prst="curvedLeftArrow">
            <a:avLst/>
          </a:prstGeom>
          <a:solidFill>
            <a:srgbClr val="F8AE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05CEE386-9020-4975-AB45-0C17D472CCB5}"/>
              </a:ext>
            </a:extLst>
          </p:cNvPr>
          <p:cNvPicPr>
            <a:picLocks noChangeAspect="1"/>
          </p:cNvPicPr>
          <p:nvPr/>
        </p:nvPicPr>
        <p:blipFill>
          <a:blip r:embed="rId5"/>
          <a:stretch>
            <a:fillRect/>
          </a:stretch>
        </p:blipFill>
        <p:spPr>
          <a:xfrm>
            <a:off x="4048858" y="1498452"/>
            <a:ext cx="4048125" cy="4010025"/>
          </a:xfrm>
          <a:prstGeom prst="rect">
            <a:avLst/>
          </a:prstGeom>
        </p:spPr>
      </p:pic>
      <p:sp>
        <p:nvSpPr>
          <p:cNvPr id="10" name="TextBox 9">
            <a:extLst>
              <a:ext uri="{FF2B5EF4-FFF2-40B4-BE49-F238E27FC236}">
                <a16:creationId xmlns:a16="http://schemas.microsoft.com/office/drawing/2014/main" id="{0C1F6AF6-CDBB-435B-8990-2F669B4B2FE2}"/>
              </a:ext>
            </a:extLst>
          </p:cNvPr>
          <p:cNvSpPr txBox="1"/>
          <p:nvPr/>
        </p:nvSpPr>
        <p:spPr>
          <a:xfrm>
            <a:off x="342534" y="2982275"/>
            <a:ext cx="3706324" cy="461665"/>
          </a:xfrm>
          <a:prstGeom prst="rect">
            <a:avLst/>
          </a:prstGeom>
          <a:noFill/>
        </p:spPr>
        <p:txBody>
          <a:bodyPr wrap="square">
            <a:spAutoFit/>
          </a:bodyPr>
          <a:lstStyle/>
          <a:p>
            <a:pPr rtl="0" fontAlgn="base">
              <a:spcBef>
                <a:spcPts val="0"/>
              </a:spcBef>
              <a:spcAft>
                <a:spcPts val="0"/>
              </a:spcAft>
            </a:pPr>
            <a:r>
              <a:rPr lang="en-US" sz="2400" b="1" dirty="0">
                <a:solidFill>
                  <a:srgbClr val="69D253"/>
                </a:solidFill>
                <a:latin typeface="Arial" panose="020B0604020202020204" pitchFamily="34" charset="0"/>
              </a:rPr>
              <a:t>Website or Web hosting </a:t>
            </a:r>
          </a:p>
        </p:txBody>
      </p:sp>
      <p:sp>
        <p:nvSpPr>
          <p:cNvPr id="12" name="TextBox 11">
            <a:extLst>
              <a:ext uri="{FF2B5EF4-FFF2-40B4-BE49-F238E27FC236}">
                <a16:creationId xmlns:a16="http://schemas.microsoft.com/office/drawing/2014/main" id="{6C5B98E7-D576-4EEB-A116-5C303C117C32}"/>
              </a:ext>
            </a:extLst>
          </p:cNvPr>
          <p:cNvSpPr txBox="1"/>
          <p:nvPr/>
        </p:nvSpPr>
        <p:spPr>
          <a:xfrm>
            <a:off x="1" y="1193154"/>
            <a:ext cx="3305906" cy="461665"/>
          </a:xfrm>
          <a:prstGeom prst="rect">
            <a:avLst/>
          </a:prstGeom>
          <a:noFill/>
        </p:spPr>
        <p:txBody>
          <a:bodyPr wrap="square">
            <a:spAutoFit/>
          </a:bodyPr>
          <a:lstStyle/>
          <a:p>
            <a:pPr marL="228600" lvl="0" defTabSz="914400" eaLnBrk="1" fontAlgn="base" latinLnBrk="0" hangingPunct="1">
              <a:buSzPts val="1400"/>
              <a:tabLst/>
              <a:defRPr/>
            </a:pPr>
            <a:r>
              <a:rPr lang="en-US" sz="2400" b="1" dirty="0">
                <a:solidFill>
                  <a:srgbClr val="0465CC"/>
                </a:solidFill>
                <a:latin typeface="Arial" panose="020B0604020202020204" pitchFamily="34" charset="0"/>
              </a:rPr>
              <a:t>Business Structure</a:t>
            </a:r>
          </a:p>
        </p:txBody>
      </p:sp>
      <p:sp>
        <p:nvSpPr>
          <p:cNvPr id="14" name="TextBox 13">
            <a:extLst>
              <a:ext uri="{FF2B5EF4-FFF2-40B4-BE49-F238E27FC236}">
                <a16:creationId xmlns:a16="http://schemas.microsoft.com/office/drawing/2014/main" id="{5BDE8BE7-3417-4592-98B1-3F3E11DBCA93}"/>
              </a:ext>
            </a:extLst>
          </p:cNvPr>
          <p:cNvSpPr txBox="1"/>
          <p:nvPr/>
        </p:nvSpPr>
        <p:spPr>
          <a:xfrm>
            <a:off x="9451731" y="1036787"/>
            <a:ext cx="2113084" cy="461665"/>
          </a:xfrm>
          <a:prstGeom prst="rect">
            <a:avLst/>
          </a:prstGeom>
          <a:noFill/>
        </p:spPr>
        <p:txBody>
          <a:bodyPr wrap="square">
            <a:spAutoFit/>
          </a:bodyPr>
          <a:lstStyle/>
          <a:p>
            <a:r>
              <a:rPr lang="en-US" sz="2400" b="1" i="0" u="none" strike="noStrike" dirty="0">
                <a:solidFill>
                  <a:srgbClr val="FF0000"/>
                </a:solidFill>
                <a:effectLst/>
                <a:latin typeface="Arial" panose="020B0604020202020204" pitchFamily="34" charset="0"/>
              </a:rPr>
              <a:t>Bookkeeping</a:t>
            </a:r>
            <a:endParaRPr lang="en-US" sz="2400" dirty="0">
              <a:solidFill>
                <a:srgbClr val="FF0000"/>
              </a:solidFill>
            </a:endParaRPr>
          </a:p>
        </p:txBody>
      </p:sp>
      <p:sp>
        <p:nvSpPr>
          <p:cNvPr id="16" name="TextBox 15">
            <a:extLst>
              <a:ext uri="{FF2B5EF4-FFF2-40B4-BE49-F238E27FC236}">
                <a16:creationId xmlns:a16="http://schemas.microsoft.com/office/drawing/2014/main" id="{A6D72409-24D1-4182-AE6A-9F52D2B41A45}"/>
              </a:ext>
            </a:extLst>
          </p:cNvPr>
          <p:cNvSpPr txBox="1"/>
          <p:nvPr/>
        </p:nvSpPr>
        <p:spPr>
          <a:xfrm>
            <a:off x="1853345" y="2017153"/>
            <a:ext cx="2326300" cy="461665"/>
          </a:xfrm>
          <a:prstGeom prst="rect">
            <a:avLst/>
          </a:prstGeom>
          <a:noFill/>
        </p:spPr>
        <p:txBody>
          <a:bodyPr wrap="square">
            <a:spAutoFit/>
          </a:bodyPr>
          <a:lstStyle/>
          <a:p>
            <a:r>
              <a:rPr lang="en-US" sz="2400" b="1" i="0" u="none" strike="noStrike" dirty="0">
                <a:solidFill>
                  <a:srgbClr val="FF0000"/>
                </a:solidFill>
                <a:effectLst/>
                <a:latin typeface="Arial" panose="020B0604020202020204" pitchFamily="34" charset="0"/>
              </a:rPr>
              <a:t>IRS EIN/TIN #</a:t>
            </a:r>
            <a:r>
              <a:rPr lang="en-US" sz="2400" b="0" i="0" u="none" strike="noStrike" dirty="0">
                <a:solidFill>
                  <a:srgbClr val="FF0000"/>
                </a:solidFill>
                <a:effectLst/>
                <a:latin typeface="Arial" panose="020B0604020202020204" pitchFamily="34" charset="0"/>
              </a:rPr>
              <a:t> </a:t>
            </a:r>
            <a:endParaRPr lang="en-US" sz="2400" dirty="0">
              <a:solidFill>
                <a:srgbClr val="FF0000"/>
              </a:solidFill>
            </a:endParaRPr>
          </a:p>
        </p:txBody>
      </p:sp>
      <p:sp>
        <p:nvSpPr>
          <p:cNvPr id="18" name="TextBox 17">
            <a:extLst>
              <a:ext uri="{FF2B5EF4-FFF2-40B4-BE49-F238E27FC236}">
                <a16:creationId xmlns:a16="http://schemas.microsoft.com/office/drawing/2014/main" id="{D183EE29-9577-4343-A00C-FDFC21A03B85}"/>
              </a:ext>
            </a:extLst>
          </p:cNvPr>
          <p:cNvSpPr txBox="1"/>
          <p:nvPr/>
        </p:nvSpPr>
        <p:spPr>
          <a:xfrm>
            <a:off x="7978259" y="1655811"/>
            <a:ext cx="1808101" cy="461666"/>
          </a:xfrm>
          <a:prstGeom prst="rect">
            <a:avLst/>
          </a:prstGeom>
          <a:noFill/>
        </p:spPr>
        <p:txBody>
          <a:bodyPr wrap="square">
            <a:spAutoFit/>
          </a:bodyPr>
          <a:lstStyle/>
          <a:p>
            <a:r>
              <a:rPr lang="en-US" sz="2400" b="1" dirty="0">
                <a:solidFill>
                  <a:srgbClr val="69D253"/>
                </a:solidFill>
                <a:latin typeface="Arial" panose="020B0604020202020204" pitchFamily="34" charset="0"/>
              </a:rPr>
              <a:t>Letterhead</a:t>
            </a:r>
            <a:endParaRPr lang="en-US" sz="2400" dirty="0">
              <a:solidFill>
                <a:srgbClr val="69D253"/>
              </a:solidFill>
            </a:endParaRPr>
          </a:p>
        </p:txBody>
      </p:sp>
      <p:sp>
        <p:nvSpPr>
          <p:cNvPr id="20" name="TextBox 19">
            <a:extLst>
              <a:ext uri="{FF2B5EF4-FFF2-40B4-BE49-F238E27FC236}">
                <a16:creationId xmlns:a16="http://schemas.microsoft.com/office/drawing/2014/main" id="{0350864D-9A4C-4144-906A-D7A85CB6778C}"/>
              </a:ext>
            </a:extLst>
          </p:cNvPr>
          <p:cNvSpPr txBox="1"/>
          <p:nvPr/>
        </p:nvSpPr>
        <p:spPr>
          <a:xfrm>
            <a:off x="8979420" y="4672411"/>
            <a:ext cx="2795953" cy="461665"/>
          </a:xfrm>
          <a:prstGeom prst="rect">
            <a:avLst/>
          </a:prstGeom>
          <a:noFill/>
        </p:spPr>
        <p:txBody>
          <a:bodyPr wrap="square">
            <a:spAutoFit/>
          </a:bodyPr>
          <a:lstStyle/>
          <a:p>
            <a:r>
              <a:rPr lang="en-US" sz="2400" b="1" dirty="0">
                <a:solidFill>
                  <a:srgbClr val="69D253"/>
                </a:solidFill>
                <a:latin typeface="Arial" panose="020B0604020202020204" pitchFamily="34" charset="0"/>
              </a:rPr>
              <a:t>Business Cards</a:t>
            </a:r>
            <a:endParaRPr lang="en-US" sz="2400" dirty="0">
              <a:solidFill>
                <a:srgbClr val="69D253"/>
              </a:solidFill>
            </a:endParaRPr>
          </a:p>
        </p:txBody>
      </p:sp>
      <p:sp>
        <p:nvSpPr>
          <p:cNvPr id="21" name="TextBox 20">
            <a:extLst>
              <a:ext uri="{FF2B5EF4-FFF2-40B4-BE49-F238E27FC236}">
                <a16:creationId xmlns:a16="http://schemas.microsoft.com/office/drawing/2014/main" id="{730ED0A9-01AC-4F38-8B91-500E6FF65AFF}"/>
              </a:ext>
            </a:extLst>
          </p:cNvPr>
          <p:cNvSpPr txBox="1"/>
          <p:nvPr/>
        </p:nvSpPr>
        <p:spPr>
          <a:xfrm>
            <a:off x="10112863" y="3778165"/>
            <a:ext cx="2061704" cy="461665"/>
          </a:xfrm>
          <a:prstGeom prst="rect">
            <a:avLst/>
          </a:prstGeom>
          <a:noFill/>
        </p:spPr>
        <p:txBody>
          <a:bodyPr wrap="square">
            <a:spAutoFit/>
          </a:bodyPr>
          <a:lstStyle/>
          <a:p>
            <a:r>
              <a:rPr lang="en-US" sz="2400" b="1" i="0" u="none" strike="noStrike" dirty="0">
                <a:solidFill>
                  <a:srgbClr val="FF0000"/>
                </a:solidFill>
                <a:effectLst/>
                <a:latin typeface="Arial" panose="020B0604020202020204" pitchFamily="34" charset="0"/>
              </a:rPr>
              <a:t>Insurance</a:t>
            </a:r>
            <a:endParaRPr lang="en-US" sz="2400" dirty="0">
              <a:solidFill>
                <a:srgbClr val="FF0000"/>
              </a:solidFill>
            </a:endParaRPr>
          </a:p>
        </p:txBody>
      </p:sp>
      <p:sp>
        <p:nvSpPr>
          <p:cNvPr id="22" name="TextBox 21">
            <a:extLst>
              <a:ext uri="{FF2B5EF4-FFF2-40B4-BE49-F238E27FC236}">
                <a16:creationId xmlns:a16="http://schemas.microsoft.com/office/drawing/2014/main" id="{D2664841-A63D-4D34-8AB4-25AF281749E5}"/>
              </a:ext>
            </a:extLst>
          </p:cNvPr>
          <p:cNvSpPr txBox="1"/>
          <p:nvPr/>
        </p:nvSpPr>
        <p:spPr>
          <a:xfrm>
            <a:off x="731716" y="3713674"/>
            <a:ext cx="1301262" cy="461665"/>
          </a:xfrm>
          <a:prstGeom prst="rect">
            <a:avLst/>
          </a:prstGeom>
          <a:noFill/>
        </p:spPr>
        <p:txBody>
          <a:bodyPr wrap="square">
            <a:spAutoFit/>
          </a:bodyPr>
          <a:lstStyle/>
          <a:p>
            <a:pPr marL="228600" lvl="0" defTabSz="914400" eaLnBrk="1" fontAlgn="base" latinLnBrk="0" hangingPunct="1">
              <a:buSzPts val="1400"/>
              <a:tabLst/>
              <a:defRPr/>
            </a:pPr>
            <a:r>
              <a:rPr lang="en-US" sz="2400" b="1" dirty="0">
                <a:solidFill>
                  <a:srgbClr val="FF6600"/>
                </a:solidFill>
                <a:latin typeface="Arial" panose="020B0604020202020204" pitchFamily="34" charset="0"/>
              </a:rPr>
              <a:t>Logo</a:t>
            </a:r>
          </a:p>
        </p:txBody>
      </p:sp>
      <p:sp>
        <p:nvSpPr>
          <p:cNvPr id="23" name="TextBox 22">
            <a:extLst>
              <a:ext uri="{FF2B5EF4-FFF2-40B4-BE49-F238E27FC236}">
                <a16:creationId xmlns:a16="http://schemas.microsoft.com/office/drawing/2014/main" id="{66B7AAF9-1E92-40E8-A968-3739ECC79FEB}"/>
              </a:ext>
            </a:extLst>
          </p:cNvPr>
          <p:cNvSpPr txBox="1"/>
          <p:nvPr/>
        </p:nvSpPr>
        <p:spPr>
          <a:xfrm>
            <a:off x="8297007" y="3198167"/>
            <a:ext cx="1664677" cy="461665"/>
          </a:xfrm>
          <a:prstGeom prst="rect">
            <a:avLst/>
          </a:prstGeom>
          <a:noFill/>
        </p:spPr>
        <p:txBody>
          <a:bodyPr wrap="square">
            <a:spAutoFit/>
          </a:bodyPr>
          <a:lstStyle/>
          <a:p>
            <a:pPr marL="228600" lvl="0" defTabSz="914400" eaLnBrk="1" fontAlgn="base" latinLnBrk="0" hangingPunct="1">
              <a:buSzPts val="1400"/>
              <a:tabLst/>
              <a:defRPr/>
            </a:pPr>
            <a:r>
              <a:rPr lang="en-US" sz="2400" b="1" dirty="0">
                <a:solidFill>
                  <a:srgbClr val="F68632"/>
                </a:solidFill>
                <a:latin typeface="Arial" panose="020B0604020202020204" pitchFamily="34" charset="0"/>
              </a:rPr>
              <a:t>Banking</a:t>
            </a:r>
          </a:p>
        </p:txBody>
      </p:sp>
      <p:sp>
        <p:nvSpPr>
          <p:cNvPr id="24" name="TextBox 23">
            <a:extLst>
              <a:ext uri="{FF2B5EF4-FFF2-40B4-BE49-F238E27FC236}">
                <a16:creationId xmlns:a16="http://schemas.microsoft.com/office/drawing/2014/main" id="{8C76C4AC-AB88-481C-98E8-4E90CD0DAF2B}"/>
              </a:ext>
            </a:extLst>
          </p:cNvPr>
          <p:cNvSpPr txBox="1"/>
          <p:nvPr/>
        </p:nvSpPr>
        <p:spPr>
          <a:xfrm>
            <a:off x="160460" y="5736334"/>
            <a:ext cx="2727080" cy="461665"/>
          </a:xfrm>
          <a:prstGeom prst="rect">
            <a:avLst/>
          </a:prstGeom>
          <a:noFill/>
        </p:spPr>
        <p:txBody>
          <a:bodyPr wrap="square">
            <a:spAutoFit/>
          </a:bodyPr>
          <a:lstStyle/>
          <a:p>
            <a:pPr marL="228600" lvl="0" defTabSz="914400" eaLnBrk="1" fontAlgn="base" latinLnBrk="0" hangingPunct="1">
              <a:buSzPts val="1400"/>
              <a:tabLst/>
              <a:defRPr/>
            </a:pPr>
            <a:r>
              <a:rPr lang="en-US" sz="2400" b="1" dirty="0">
                <a:solidFill>
                  <a:srgbClr val="0465CC"/>
                </a:solidFill>
                <a:latin typeface="Arial" panose="020B0604020202020204" pitchFamily="34" charset="0"/>
              </a:rPr>
              <a:t>Business Plan</a:t>
            </a:r>
          </a:p>
        </p:txBody>
      </p:sp>
      <p:sp>
        <p:nvSpPr>
          <p:cNvPr id="25" name="TextBox 24">
            <a:extLst>
              <a:ext uri="{FF2B5EF4-FFF2-40B4-BE49-F238E27FC236}">
                <a16:creationId xmlns:a16="http://schemas.microsoft.com/office/drawing/2014/main" id="{15E8E201-A309-47CD-AE31-A8F3DF4D3AA3}"/>
              </a:ext>
            </a:extLst>
          </p:cNvPr>
          <p:cNvSpPr txBox="1"/>
          <p:nvPr/>
        </p:nvSpPr>
        <p:spPr>
          <a:xfrm>
            <a:off x="766031" y="4755102"/>
            <a:ext cx="3305906" cy="461665"/>
          </a:xfrm>
          <a:prstGeom prst="rect">
            <a:avLst/>
          </a:prstGeom>
          <a:noFill/>
        </p:spPr>
        <p:txBody>
          <a:bodyPr wrap="square">
            <a:spAutoFit/>
          </a:bodyPr>
          <a:lstStyle/>
          <a:p>
            <a:pPr marL="228600" lvl="0" defTabSz="914400" eaLnBrk="1" fontAlgn="base" latinLnBrk="0" hangingPunct="1">
              <a:buSzPts val="1400"/>
              <a:tabLst/>
              <a:defRPr/>
            </a:pPr>
            <a:r>
              <a:rPr lang="en-US" sz="2400" b="1" dirty="0">
                <a:solidFill>
                  <a:srgbClr val="FF0000"/>
                </a:solidFill>
                <a:latin typeface="Arial" panose="020B0604020202020204" pitchFamily="34" charset="0"/>
              </a:rPr>
              <a:t>Business Name</a:t>
            </a:r>
          </a:p>
        </p:txBody>
      </p:sp>
      <p:sp>
        <p:nvSpPr>
          <p:cNvPr id="26" name="TextBox 25">
            <a:extLst>
              <a:ext uri="{FF2B5EF4-FFF2-40B4-BE49-F238E27FC236}">
                <a16:creationId xmlns:a16="http://schemas.microsoft.com/office/drawing/2014/main" id="{6B8FFCDD-2C4D-4F96-8150-7B22FDC8ADA1}"/>
              </a:ext>
            </a:extLst>
          </p:cNvPr>
          <p:cNvSpPr txBox="1"/>
          <p:nvPr/>
        </p:nvSpPr>
        <p:spPr>
          <a:xfrm>
            <a:off x="4179645" y="5821211"/>
            <a:ext cx="2727081" cy="461665"/>
          </a:xfrm>
          <a:prstGeom prst="rect">
            <a:avLst/>
          </a:prstGeom>
          <a:noFill/>
        </p:spPr>
        <p:txBody>
          <a:bodyPr wrap="square">
            <a:spAutoFit/>
          </a:bodyPr>
          <a:lstStyle/>
          <a:p>
            <a:r>
              <a:rPr lang="en-US" sz="2400" b="1" i="0" u="none" strike="noStrike" dirty="0">
                <a:solidFill>
                  <a:srgbClr val="FF0000"/>
                </a:solidFill>
                <a:effectLst/>
                <a:latin typeface="Arial" panose="020B0604020202020204" pitchFamily="34" charset="0"/>
              </a:rPr>
              <a:t>Attorney</a:t>
            </a:r>
            <a:endParaRPr lang="en-US" sz="2400" dirty="0">
              <a:solidFill>
                <a:srgbClr val="FF0000"/>
              </a:solidFill>
            </a:endParaRPr>
          </a:p>
        </p:txBody>
      </p:sp>
      <p:sp>
        <p:nvSpPr>
          <p:cNvPr id="27" name="TextBox 26">
            <a:extLst>
              <a:ext uri="{FF2B5EF4-FFF2-40B4-BE49-F238E27FC236}">
                <a16:creationId xmlns:a16="http://schemas.microsoft.com/office/drawing/2014/main" id="{DA25AD0E-8615-4F98-908B-E706FAABF810}"/>
              </a:ext>
            </a:extLst>
          </p:cNvPr>
          <p:cNvSpPr txBox="1"/>
          <p:nvPr/>
        </p:nvSpPr>
        <p:spPr>
          <a:xfrm>
            <a:off x="7615146" y="5821211"/>
            <a:ext cx="963674" cy="461665"/>
          </a:xfrm>
          <a:prstGeom prst="rect">
            <a:avLst/>
          </a:prstGeom>
          <a:noFill/>
        </p:spPr>
        <p:txBody>
          <a:bodyPr wrap="square">
            <a:spAutoFit/>
          </a:bodyPr>
          <a:lstStyle/>
          <a:p>
            <a:r>
              <a:rPr lang="en-US" sz="2400" b="1" dirty="0">
                <a:solidFill>
                  <a:srgbClr val="0465CC"/>
                </a:solidFill>
                <a:latin typeface="Arial" panose="020B0604020202020204" pitchFamily="34" charset="0"/>
              </a:rPr>
              <a:t>CPA</a:t>
            </a:r>
            <a:endParaRPr lang="en-US" sz="2400" dirty="0">
              <a:solidFill>
                <a:srgbClr val="0465CC"/>
              </a:solidFill>
            </a:endParaRPr>
          </a:p>
        </p:txBody>
      </p:sp>
      <p:sp>
        <p:nvSpPr>
          <p:cNvPr id="28" name="TextBox 27">
            <a:extLst>
              <a:ext uri="{FF2B5EF4-FFF2-40B4-BE49-F238E27FC236}">
                <a16:creationId xmlns:a16="http://schemas.microsoft.com/office/drawing/2014/main" id="{E2DAD01D-B014-4535-9F91-3EDAB32DA7D2}"/>
              </a:ext>
            </a:extLst>
          </p:cNvPr>
          <p:cNvSpPr txBox="1"/>
          <p:nvPr/>
        </p:nvSpPr>
        <p:spPr>
          <a:xfrm>
            <a:off x="8765749" y="2318863"/>
            <a:ext cx="3223296" cy="461665"/>
          </a:xfrm>
          <a:prstGeom prst="rect">
            <a:avLst/>
          </a:prstGeom>
          <a:noFill/>
        </p:spPr>
        <p:txBody>
          <a:bodyPr wrap="square">
            <a:spAutoFit/>
          </a:bodyPr>
          <a:lstStyle/>
          <a:p>
            <a:pPr marL="228600" lvl="0" defTabSz="914400" eaLnBrk="1" fontAlgn="base" latinLnBrk="0" hangingPunct="1">
              <a:buSzPts val="1400"/>
              <a:tabLst/>
              <a:defRPr/>
            </a:pPr>
            <a:r>
              <a:rPr lang="en-US" sz="2400" b="1" dirty="0">
                <a:solidFill>
                  <a:srgbClr val="0465CC"/>
                </a:solidFill>
                <a:latin typeface="Arial" panose="020B0604020202020204" pitchFamily="34" charset="0"/>
              </a:rPr>
              <a:t>Financial Planning</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bbb494ae4d_0_57"/>
          <p:cNvSpPr txBox="1"/>
          <p:nvPr/>
        </p:nvSpPr>
        <p:spPr>
          <a:xfrm>
            <a:off x="1524000" y="267287"/>
            <a:ext cx="91440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1" dirty="0">
                <a:solidFill>
                  <a:srgbClr val="C00000"/>
                </a:solidFill>
                <a:latin typeface="Calibri"/>
                <a:ea typeface="Calibri"/>
                <a:cs typeface="Calibri"/>
                <a:sym typeface="Calibri"/>
              </a:rPr>
              <a:t>Company Structure</a:t>
            </a:r>
            <a:endParaRPr sz="4400" b="1" i="0" u="none" strike="noStrike" cap="none" dirty="0">
              <a:solidFill>
                <a:srgbClr val="C00000"/>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96C9702A-0EB5-4A04-8B4F-CFA79B32C787}"/>
              </a:ext>
            </a:extLst>
          </p:cNvPr>
          <p:cNvPicPr>
            <a:picLocks noChangeAspect="1"/>
          </p:cNvPicPr>
          <p:nvPr/>
        </p:nvPicPr>
        <p:blipFill>
          <a:blip r:embed="rId4"/>
          <a:stretch>
            <a:fillRect/>
          </a:stretch>
        </p:blipFill>
        <p:spPr>
          <a:xfrm>
            <a:off x="2776288" y="1036787"/>
            <a:ext cx="6649123" cy="5610198"/>
          </a:xfrm>
          <a:prstGeom prst="rect">
            <a:avLst/>
          </a:prstGeom>
        </p:spPr>
      </p:pic>
      <p:sp>
        <p:nvSpPr>
          <p:cNvPr id="10" name="Arrow: Curved Left 9">
            <a:hlinkClick r:id="rId5" action="ppaction://hlinksldjump"/>
            <a:extLst>
              <a:ext uri="{FF2B5EF4-FFF2-40B4-BE49-F238E27FC236}">
                <a16:creationId xmlns:a16="http://schemas.microsoft.com/office/drawing/2014/main" id="{BBE6F159-EDA4-45F2-BFFB-EA33C435BF2A}"/>
              </a:ext>
            </a:extLst>
          </p:cNvPr>
          <p:cNvSpPr/>
          <p:nvPr/>
        </p:nvSpPr>
        <p:spPr>
          <a:xfrm>
            <a:off x="11406554" y="6646985"/>
            <a:ext cx="785446" cy="257907"/>
          </a:xfrm>
          <a:prstGeom prst="curvedLeftArrow">
            <a:avLst/>
          </a:prstGeom>
          <a:solidFill>
            <a:srgbClr val="F8AE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3520620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bbb494ae4d_0_57"/>
          <p:cNvSpPr txBox="1"/>
          <p:nvPr/>
        </p:nvSpPr>
        <p:spPr>
          <a:xfrm>
            <a:off x="1524000" y="267287"/>
            <a:ext cx="91440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1" dirty="0">
                <a:solidFill>
                  <a:srgbClr val="C00000"/>
                </a:solidFill>
                <a:latin typeface="Calibri"/>
                <a:ea typeface="Calibri"/>
                <a:cs typeface="Calibri"/>
                <a:sym typeface="Calibri"/>
              </a:rPr>
              <a:t>Company Structure: </a:t>
            </a:r>
            <a:r>
              <a:rPr lang="en-US" sz="4400" b="1" i="0" u="none" strike="noStrike" cap="none" dirty="0">
                <a:solidFill>
                  <a:srgbClr val="C00000"/>
                </a:solidFill>
                <a:latin typeface="Calibri"/>
                <a:ea typeface="Calibri"/>
                <a:cs typeface="Calibri"/>
                <a:sym typeface="Calibri"/>
              </a:rPr>
              <a:t>Jenn vs Kari</a:t>
            </a:r>
            <a:endParaRPr sz="4400" b="1" i="0" u="none" strike="noStrike" cap="none" dirty="0">
              <a:solidFill>
                <a:srgbClr val="C00000"/>
              </a:solidFill>
              <a:latin typeface="Calibri"/>
              <a:ea typeface="Calibri"/>
              <a:cs typeface="Calibri"/>
              <a:sym typeface="Calibri"/>
            </a:endParaRPr>
          </a:p>
        </p:txBody>
      </p:sp>
      <p:sp>
        <p:nvSpPr>
          <p:cNvPr id="10" name="Arrow: Curved Left 9">
            <a:hlinkClick r:id="rId4" action="ppaction://hlinksldjump"/>
            <a:extLst>
              <a:ext uri="{FF2B5EF4-FFF2-40B4-BE49-F238E27FC236}">
                <a16:creationId xmlns:a16="http://schemas.microsoft.com/office/drawing/2014/main" id="{BBE6F159-EDA4-45F2-BFFB-EA33C435BF2A}"/>
              </a:ext>
            </a:extLst>
          </p:cNvPr>
          <p:cNvSpPr/>
          <p:nvPr/>
        </p:nvSpPr>
        <p:spPr>
          <a:xfrm>
            <a:off x="11406554" y="6646985"/>
            <a:ext cx="785446" cy="257907"/>
          </a:xfrm>
          <a:prstGeom prst="curvedLeftArrow">
            <a:avLst/>
          </a:prstGeom>
          <a:solidFill>
            <a:srgbClr val="F8AE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3" name="Table 3">
            <a:extLst>
              <a:ext uri="{FF2B5EF4-FFF2-40B4-BE49-F238E27FC236}">
                <a16:creationId xmlns:a16="http://schemas.microsoft.com/office/drawing/2014/main" id="{911782F5-7CA2-4DC7-8243-23F93A273D69}"/>
              </a:ext>
            </a:extLst>
          </p:cNvPr>
          <p:cNvGraphicFramePr>
            <a:graphicFrameLocks noGrp="1"/>
          </p:cNvGraphicFramePr>
          <p:nvPr>
            <p:extLst>
              <p:ext uri="{D42A27DB-BD31-4B8C-83A1-F6EECF244321}">
                <p14:modId xmlns:p14="http://schemas.microsoft.com/office/powerpoint/2010/main" val="3410459518"/>
              </p:ext>
            </p:extLst>
          </p:nvPr>
        </p:nvGraphicFramePr>
        <p:xfrm>
          <a:off x="519695" y="1143000"/>
          <a:ext cx="10886860" cy="4526280"/>
        </p:xfrm>
        <a:graphic>
          <a:graphicData uri="http://schemas.openxmlformats.org/drawingml/2006/table">
            <a:tbl>
              <a:tblPr firstRow="1" bandRow="1">
                <a:tableStyleId>{93296810-A885-4BE3-A3E7-6D5BEEA58F35}</a:tableStyleId>
              </a:tblPr>
              <a:tblGrid>
                <a:gridCol w="1872631">
                  <a:extLst>
                    <a:ext uri="{9D8B030D-6E8A-4147-A177-3AD203B41FA5}">
                      <a16:colId xmlns:a16="http://schemas.microsoft.com/office/drawing/2014/main" val="2091074839"/>
                    </a:ext>
                  </a:extLst>
                </a:gridCol>
                <a:gridCol w="4306186">
                  <a:extLst>
                    <a:ext uri="{9D8B030D-6E8A-4147-A177-3AD203B41FA5}">
                      <a16:colId xmlns:a16="http://schemas.microsoft.com/office/drawing/2014/main" val="2439337791"/>
                    </a:ext>
                  </a:extLst>
                </a:gridCol>
                <a:gridCol w="4708043">
                  <a:extLst>
                    <a:ext uri="{9D8B030D-6E8A-4147-A177-3AD203B41FA5}">
                      <a16:colId xmlns:a16="http://schemas.microsoft.com/office/drawing/2014/main" val="430026401"/>
                    </a:ext>
                  </a:extLst>
                </a:gridCol>
              </a:tblGrid>
              <a:tr h="370840">
                <a:tc>
                  <a:txBody>
                    <a:bodyPr/>
                    <a:lstStyle/>
                    <a:p>
                      <a:endParaRPr lang="en-US" sz="2000" dirty="0"/>
                    </a:p>
                  </a:txBody>
                  <a:tcPr/>
                </a:tc>
                <a:tc>
                  <a:txBody>
                    <a:bodyPr/>
                    <a:lstStyle/>
                    <a:p>
                      <a:r>
                        <a:rPr lang="en-US" sz="2000" dirty="0"/>
                        <a:t>J Buckley Consulting, LLC</a:t>
                      </a:r>
                    </a:p>
                  </a:txBody>
                  <a:tcPr/>
                </a:tc>
                <a:tc>
                  <a:txBody>
                    <a:bodyPr/>
                    <a:lstStyle/>
                    <a:p>
                      <a:r>
                        <a:rPr lang="en-US" sz="2000" dirty="0"/>
                        <a:t>Instructional Design Studio LLC</a:t>
                      </a:r>
                    </a:p>
                  </a:txBody>
                  <a:tcPr/>
                </a:tc>
                <a:extLst>
                  <a:ext uri="{0D108BD9-81ED-4DB2-BD59-A6C34878D82A}">
                    <a16:rowId xmlns:a16="http://schemas.microsoft.com/office/drawing/2014/main" val="3670846921"/>
                  </a:ext>
                </a:extLst>
              </a:tr>
              <a:tr h="370840">
                <a:tc>
                  <a:txBody>
                    <a:bodyPr/>
                    <a:lstStyle/>
                    <a:p>
                      <a:r>
                        <a:rPr lang="en-US" sz="1800" b="1" dirty="0"/>
                        <a:t>Legal Structure</a:t>
                      </a:r>
                    </a:p>
                  </a:txBody>
                  <a:tcPr/>
                </a:tc>
                <a:tc>
                  <a:txBody>
                    <a:bodyPr/>
                    <a:lstStyle/>
                    <a:p>
                      <a:r>
                        <a:rPr lang="en-US" sz="1800" dirty="0"/>
                        <a:t>LLC</a:t>
                      </a:r>
                    </a:p>
                  </a:txBody>
                  <a:tcPr/>
                </a:tc>
                <a:tc>
                  <a:txBody>
                    <a:bodyPr/>
                    <a:lstStyle/>
                    <a:p>
                      <a:r>
                        <a:rPr lang="en-US" sz="1800" dirty="0"/>
                        <a:t>LLC</a:t>
                      </a:r>
                    </a:p>
                  </a:txBody>
                  <a:tcPr/>
                </a:tc>
                <a:extLst>
                  <a:ext uri="{0D108BD9-81ED-4DB2-BD59-A6C34878D82A}">
                    <a16:rowId xmlns:a16="http://schemas.microsoft.com/office/drawing/2014/main" val="160358534"/>
                  </a:ext>
                </a:extLst>
              </a:tr>
              <a:tr h="370840">
                <a:tc>
                  <a:txBody>
                    <a:bodyPr/>
                    <a:lstStyle/>
                    <a:p>
                      <a:r>
                        <a:rPr lang="en-US" sz="1800" b="1" dirty="0"/>
                        <a:t>Est Date</a:t>
                      </a:r>
                    </a:p>
                  </a:txBody>
                  <a:tcPr/>
                </a:tc>
                <a:tc>
                  <a:txBody>
                    <a:bodyPr/>
                    <a:lstStyle/>
                    <a:p>
                      <a:r>
                        <a:rPr lang="en-US" sz="1800" dirty="0"/>
                        <a:t>2010</a:t>
                      </a:r>
                    </a:p>
                  </a:txBody>
                  <a:tcPr/>
                </a:tc>
                <a:tc>
                  <a:txBody>
                    <a:bodyPr/>
                    <a:lstStyle/>
                    <a:p>
                      <a:r>
                        <a:rPr lang="en-US" sz="1800" dirty="0"/>
                        <a:t>2016</a:t>
                      </a:r>
                    </a:p>
                  </a:txBody>
                  <a:tcPr/>
                </a:tc>
                <a:extLst>
                  <a:ext uri="{0D108BD9-81ED-4DB2-BD59-A6C34878D82A}">
                    <a16:rowId xmlns:a16="http://schemas.microsoft.com/office/drawing/2014/main" val="3356047841"/>
                  </a:ext>
                </a:extLst>
              </a:tr>
              <a:tr h="370840">
                <a:tc>
                  <a:txBody>
                    <a:bodyPr/>
                    <a:lstStyle/>
                    <a:p>
                      <a:r>
                        <a:rPr lang="en-US" sz="1800" b="1" dirty="0"/>
                        <a:t>Est State</a:t>
                      </a:r>
                    </a:p>
                  </a:txBody>
                  <a:tcPr/>
                </a:tc>
                <a:tc>
                  <a:txBody>
                    <a:bodyPr/>
                    <a:lstStyle/>
                    <a:p>
                      <a:r>
                        <a:rPr lang="en-US" sz="1800" dirty="0"/>
                        <a:t>Florida</a:t>
                      </a:r>
                    </a:p>
                  </a:txBody>
                  <a:tcPr/>
                </a:tc>
                <a:tc>
                  <a:txBody>
                    <a:bodyPr/>
                    <a:lstStyle/>
                    <a:p>
                      <a:r>
                        <a:rPr lang="en-US" sz="1800" dirty="0"/>
                        <a:t>Delaware</a:t>
                      </a:r>
                    </a:p>
                  </a:txBody>
                  <a:tcPr/>
                </a:tc>
                <a:extLst>
                  <a:ext uri="{0D108BD9-81ED-4DB2-BD59-A6C34878D82A}">
                    <a16:rowId xmlns:a16="http://schemas.microsoft.com/office/drawing/2014/main" val="2166031840"/>
                  </a:ext>
                </a:extLst>
              </a:tr>
              <a:tr h="370840">
                <a:tc>
                  <a:txBody>
                    <a:bodyPr/>
                    <a:lstStyle/>
                    <a:p>
                      <a:r>
                        <a:rPr lang="en-US" sz="1800" b="1" dirty="0"/>
                        <a:t>Tax Structure</a:t>
                      </a:r>
                    </a:p>
                  </a:txBody>
                  <a:tcPr/>
                </a:tc>
                <a:tc>
                  <a:txBody>
                    <a:bodyPr/>
                    <a:lstStyle/>
                    <a:p>
                      <a:pPr marL="285750" indent="-285750">
                        <a:buFont typeface="Arial" panose="020B0604020202020204" pitchFamily="34" charset="0"/>
                        <a:buChar char="•"/>
                      </a:pPr>
                      <a:r>
                        <a:rPr lang="en-US" sz="1800" dirty="0">
                          <a:solidFill>
                            <a:schemeClr val="tx1"/>
                          </a:solidFill>
                        </a:rPr>
                        <a:t>single member LLC</a:t>
                      </a:r>
                      <a:br>
                        <a:rPr lang="en-US" sz="1800" dirty="0">
                          <a:solidFill>
                            <a:schemeClr val="tx1"/>
                          </a:solidFill>
                        </a:rPr>
                      </a:br>
                      <a:r>
                        <a:rPr lang="en-US" sz="1800" dirty="0">
                          <a:solidFill>
                            <a:schemeClr val="tx1"/>
                          </a:solidFill>
                        </a:rPr>
                        <a:t>“disregarded entity”</a:t>
                      </a:r>
                      <a:endParaRPr lang="en-US" sz="1800" b="0" i="0" u="none" strike="noStrike" cap="none" dirty="0">
                        <a:solidFill>
                          <a:schemeClr val="dk1"/>
                        </a:solidFill>
                        <a:latin typeface="+mn-lt"/>
                        <a:ea typeface="+mn-ea"/>
                        <a:cs typeface="+mn-cs"/>
                        <a:sym typeface="Arial"/>
                      </a:endParaRPr>
                    </a:p>
                  </a:txBody>
                  <a:tcPr/>
                </a:tc>
                <a:tc>
                  <a:txBody>
                    <a:bodyPr/>
                    <a:lstStyle/>
                    <a:p>
                      <a:pPr marL="457200" indent="-457200">
                        <a:buFont typeface="Arial" panose="020B0604020202020204" pitchFamily="34" charset="0"/>
                        <a:buChar char="•"/>
                      </a:pPr>
                      <a:r>
                        <a:rPr lang="en-US" sz="1800" dirty="0">
                          <a:solidFill>
                            <a:schemeClr val="tx1"/>
                          </a:solidFill>
                        </a:rPr>
                        <a:t>2016 – single member LLC </a:t>
                      </a:r>
                    </a:p>
                    <a:p>
                      <a:pPr marL="457200" indent="-457200">
                        <a:buFont typeface="Arial" panose="020B0604020202020204" pitchFamily="34" charset="0"/>
                        <a:buChar char="•"/>
                      </a:pPr>
                      <a:r>
                        <a:rPr lang="en-US" sz="1800" dirty="0">
                          <a:solidFill>
                            <a:schemeClr val="tx1"/>
                          </a:solidFill>
                        </a:rPr>
                        <a:t>2017 – elected S-Corp w/IRS</a:t>
                      </a:r>
                    </a:p>
                  </a:txBody>
                  <a:tcPr/>
                </a:tc>
                <a:extLst>
                  <a:ext uri="{0D108BD9-81ED-4DB2-BD59-A6C34878D82A}">
                    <a16:rowId xmlns:a16="http://schemas.microsoft.com/office/drawing/2014/main" val="158628585"/>
                  </a:ext>
                </a:extLst>
              </a:tr>
              <a:tr h="370840">
                <a:tc>
                  <a:txBody>
                    <a:bodyPr/>
                    <a:lstStyle/>
                    <a:p>
                      <a:r>
                        <a:rPr lang="en-US" sz="1800" b="1" dirty="0"/>
                        <a:t>Fees (approx.)</a:t>
                      </a:r>
                    </a:p>
                  </a:txBody>
                  <a:tcPr/>
                </a:tc>
                <a:tc>
                  <a:txBody>
                    <a:bodyPr/>
                    <a:lstStyle/>
                    <a:p>
                      <a:pPr marL="342900" indent="-342900">
                        <a:buFont typeface="Arial" panose="020B0604020202020204" pitchFamily="34" charset="0"/>
                        <a:buChar char="•"/>
                      </a:pPr>
                      <a:r>
                        <a:rPr lang="en-US" sz="1800" b="0" i="0" u="none" strike="noStrike" cap="none" dirty="0">
                          <a:solidFill>
                            <a:schemeClr val="dk1"/>
                          </a:solidFill>
                          <a:latin typeface="+mn-lt"/>
                          <a:ea typeface="+mn-ea"/>
                          <a:cs typeface="+mn-cs"/>
                          <a:sym typeface="Arial"/>
                        </a:rPr>
                        <a:t>$125 fee to start</a:t>
                      </a:r>
                    </a:p>
                    <a:p>
                      <a:pPr marL="342900" indent="-342900">
                        <a:buFont typeface="Arial" panose="020B0604020202020204" pitchFamily="34" charset="0"/>
                        <a:buChar char="•"/>
                      </a:pPr>
                      <a:r>
                        <a:rPr lang="en-US" sz="1800" b="0" i="0" u="none" strike="noStrike" cap="none" dirty="0">
                          <a:solidFill>
                            <a:schemeClr val="dk1"/>
                          </a:solidFill>
                          <a:latin typeface="+mn-lt"/>
                          <a:ea typeface="+mn-ea"/>
                          <a:cs typeface="+mn-cs"/>
                          <a:sym typeface="Arial"/>
                        </a:rPr>
                        <a:t>$140/year to Florida</a:t>
                      </a:r>
                    </a:p>
                  </a:txBody>
                  <a:tcPr/>
                </a:tc>
                <a:tc>
                  <a:txBody>
                    <a:bodyPr/>
                    <a:lstStyle/>
                    <a:p>
                      <a:pPr marL="457200" indent="-457200">
                        <a:buFont typeface="Arial" panose="020B0604020202020204" pitchFamily="34" charset="0"/>
                        <a:buChar char="•"/>
                      </a:pPr>
                      <a:r>
                        <a:rPr lang="en-US" sz="1800" dirty="0">
                          <a:solidFill>
                            <a:schemeClr val="tx1"/>
                          </a:solidFill>
                        </a:rPr>
                        <a:t>$90 fee to start</a:t>
                      </a:r>
                    </a:p>
                    <a:p>
                      <a:pPr marL="457200" indent="-457200">
                        <a:buFont typeface="Arial" panose="020B0604020202020204" pitchFamily="34" charset="0"/>
                        <a:buChar char="•"/>
                      </a:pPr>
                      <a:r>
                        <a:rPr lang="en-US" sz="1800" dirty="0">
                          <a:solidFill>
                            <a:schemeClr val="tx1"/>
                          </a:solidFill>
                        </a:rPr>
                        <a:t>$300/year to Delaware</a:t>
                      </a:r>
                    </a:p>
                    <a:p>
                      <a:pPr marL="457200" indent="-457200">
                        <a:buFont typeface="Arial" panose="020B0604020202020204" pitchFamily="34" charset="0"/>
                        <a:buChar char="•"/>
                      </a:pPr>
                      <a:r>
                        <a:rPr lang="en-US" sz="1800" dirty="0">
                          <a:solidFill>
                            <a:schemeClr val="tx1"/>
                          </a:solidFill>
                        </a:rPr>
                        <a:t>$45/year for Reg Agent</a:t>
                      </a:r>
                    </a:p>
                  </a:txBody>
                  <a:tcPr/>
                </a:tc>
                <a:extLst>
                  <a:ext uri="{0D108BD9-81ED-4DB2-BD59-A6C34878D82A}">
                    <a16:rowId xmlns:a16="http://schemas.microsoft.com/office/drawing/2014/main" val="1720473940"/>
                  </a:ext>
                </a:extLst>
              </a:tr>
              <a:tr h="370840">
                <a:tc>
                  <a:txBody>
                    <a:bodyPr/>
                    <a:lstStyle/>
                    <a:p>
                      <a:r>
                        <a:rPr lang="en-US" sz="1800" b="1" dirty="0"/>
                        <a:t>Taxes</a:t>
                      </a:r>
                    </a:p>
                  </a:txBody>
                  <a:tcPr/>
                </a:tc>
                <a:tc>
                  <a:txBody>
                    <a:bodyPr/>
                    <a:lstStyle/>
                    <a:p>
                      <a:pPr marL="342900" indent="-342900">
                        <a:buFont typeface="Arial" panose="020B0604020202020204" pitchFamily="34" charset="0"/>
                        <a:buChar char="•"/>
                      </a:pPr>
                      <a:r>
                        <a:rPr lang="en-US" sz="1800" b="0" i="0" u="none" strike="noStrike" cap="none" dirty="0">
                          <a:solidFill>
                            <a:schemeClr val="dk1"/>
                          </a:solidFill>
                          <a:latin typeface="+mn-lt"/>
                          <a:ea typeface="+mn-ea"/>
                          <a:cs typeface="+mn-cs"/>
                          <a:sym typeface="Arial"/>
                        </a:rPr>
                        <a:t>Pays quarterly tax payments</a:t>
                      </a:r>
                    </a:p>
                    <a:p>
                      <a:pPr marL="342900" indent="-342900">
                        <a:buFont typeface="Arial" panose="020B0604020202020204" pitchFamily="34" charset="0"/>
                        <a:buChar char="•"/>
                      </a:pPr>
                      <a:r>
                        <a:rPr lang="en-US" sz="1800" b="0" i="0" u="none" strike="noStrike" cap="none" dirty="0">
                          <a:solidFill>
                            <a:schemeClr val="dk1"/>
                          </a:solidFill>
                          <a:latin typeface="+mn-lt"/>
                          <a:ea typeface="+mn-ea"/>
                          <a:cs typeface="+mn-cs"/>
                          <a:sym typeface="Arial"/>
                        </a:rPr>
                        <a:t>Completes Schedule C for business income (annual)</a:t>
                      </a:r>
                    </a:p>
                    <a:p>
                      <a:pPr marL="342900" indent="-342900">
                        <a:buFont typeface="Arial" panose="020B0604020202020204" pitchFamily="34" charset="0"/>
                        <a:buChar char="•"/>
                      </a:pPr>
                      <a:r>
                        <a:rPr lang="en-US" sz="1800" b="0" i="0" u="none" strike="noStrike" cap="none" dirty="0">
                          <a:solidFill>
                            <a:schemeClr val="dk1"/>
                          </a:solidFill>
                          <a:latin typeface="+mn-lt"/>
                          <a:ea typeface="+mn-ea"/>
                          <a:cs typeface="+mn-cs"/>
                          <a:sym typeface="Arial"/>
                        </a:rPr>
                        <a:t>Income flows to 1040 from Sched C</a:t>
                      </a:r>
                    </a:p>
                  </a:txBody>
                  <a:tcPr/>
                </a:tc>
                <a:tc>
                  <a:txBody>
                    <a:bodyPr/>
                    <a:lstStyle/>
                    <a:p>
                      <a:pPr marL="457200" indent="-457200">
                        <a:buFont typeface="Arial" panose="020B0604020202020204" pitchFamily="34" charset="0"/>
                        <a:buChar char="•"/>
                      </a:pPr>
                      <a:r>
                        <a:rPr lang="en-US" sz="1800" dirty="0">
                          <a:solidFill>
                            <a:schemeClr val="tx1"/>
                          </a:solidFill>
                        </a:rPr>
                        <a:t>Pays taxes monthly on payroll taken</a:t>
                      </a:r>
                    </a:p>
                    <a:p>
                      <a:pPr marL="457200" indent="-457200">
                        <a:buFont typeface="Arial" panose="020B0604020202020204" pitchFamily="34" charset="0"/>
                        <a:buChar char="•"/>
                      </a:pPr>
                      <a:r>
                        <a:rPr lang="en-US" sz="1800" dirty="0">
                          <a:solidFill>
                            <a:schemeClr val="tx1"/>
                          </a:solidFill>
                        </a:rPr>
                        <a:t>Files quarterly paperwork w/IRS </a:t>
                      </a:r>
                    </a:p>
                    <a:p>
                      <a:pPr marL="457200" indent="-457200">
                        <a:buFont typeface="Arial" panose="020B0604020202020204" pitchFamily="34" charset="0"/>
                        <a:buChar char="•"/>
                      </a:pPr>
                      <a:r>
                        <a:rPr lang="en-US" sz="1800" dirty="0">
                          <a:solidFill>
                            <a:schemeClr val="tx1"/>
                          </a:solidFill>
                        </a:rPr>
                        <a:t>Takes dividends at year end if able</a:t>
                      </a:r>
                    </a:p>
                    <a:p>
                      <a:pPr marL="457200" indent="-457200">
                        <a:buFont typeface="Arial" panose="020B0604020202020204" pitchFamily="34" charset="0"/>
                        <a:buChar char="•"/>
                      </a:pPr>
                      <a:r>
                        <a:rPr lang="en-US" sz="1800" dirty="0">
                          <a:solidFill>
                            <a:schemeClr val="tx1"/>
                          </a:solidFill>
                        </a:rPr>
                        <a:t>S-Corp files 1020S which generates K1</a:t>
                      </a:r>
                    </a:p>
                    <a:p>
                      <a:pPr marL="457200" indent="-457200">
                        <a:buFont typeface="Arial" panose="020B0604020202020204" pitchFamily="34" charset="0"/>
                        <a:buChar char="•"/>
                      </a:pPr>
                      <a:r>
                        <a:rPr lang="en-US" sz="1800" dirty="0">
                          <a:solidFill>
                            <a:schemeClr val="tx1"/>
                          </a:solidFill>
                        </a:rPr>
                        <a:t>Income flows to 1040 from K1</a:t>
                      </a:r>
                    </a:p>
                  </a:txBody>
                  <a:tcPr/>
                </a:tc>
                <a:extLst>
                  <a:ext uri="{0D108BD9-81ED-4DB2-BD59-A6C34878D82A}">
                    <a16:rowId xmlns:a16="http://schemas.microsoft.com/office/drawing/2014/main" val="1554768531"/>
                  </a:ext>
                </a:extLst>
              </a:tr>
            </a:tbl>
          </a:graphicData>
        </a:graphic>
      </p:graphicFrame>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Virtual Event Slid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TotalTime>
  <Words>3943</Words>
  <Application>Microsoft Office PowerPoint</Application>
  <PresentationFormat>Widescreen</PresentationFormat>
  <Paragraphs>437</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Tahoma</vt:lpstr>
      <vt:lpstr>Virtual Event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 knisely</dc:creator>
  <cp:lastModifiedBy>J Buckley Consulting LLC</cp:lastModifiedBy>
  <cp:revision>58</cp:revision>
  <dcterms:modified xsi:type="dcterms:W3CDTF">2021-02-10T00:49:53Z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D7BAF1E8-6A3A-4BA3-9D66-BC3A6AD07DA3</vt:lpwstr>
  </property>
  <property fmtid="{D5CDD505-2E9C-101B-9397-08002B2CF9AE}" pid="3" name="ArticulatePath">
    <vt:lpwstr>Feb 9 Consultancy SIG_DRAFT IDEA</vt:lpwstr>
  </property>
</Properties>
</file>